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notesSlides/notesSlide3.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9"/>
  </p:notesMasterIdLst>
  <p:sldIdLst>
    <p:sldId id="258" r:id="rId5"/>
    <p:sldId id="260" r:id="rId6"/>
    <p:sldId id="256" r:id="rId7"/>
    <p:sldId id="257" r:id="rId8"/>
  </p:sldIdLst>
  <p:sldSz cx="12192000" cy="6858000"/>
  <p:notesSz cx="6858000" cy="91440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Auteur"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CF81"/>
    <a:srgbClr val="AFD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29"/>
    <p:restoredTop sz="74460" autoAdjust="0"/>
  </p:normalViewPr>
  <p:slideViewPr>
    <p:cSldViewPr snapToGrid="0">
      <p:cViewPr varScale="1">
        <p:scale>
          <a:sx n="83" d="100"/>
          <a:sy n="83" d="100"/>
        </p:scale>
        <p:origin x="192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9C8D4E-5219-418B-85A1-D5EA6CB45B89}" type="datetimeFigureOut">
              <a:rPr lang="en-GB" smtClean="0"/>
              <a:t>08/04/2026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83315C-9176-4EC4-ADE3-72FDC79C327E}" type="slidenum">
              <a:rPr lang="en-GB" smtClean="0"/>
              <a:t>‹nr.›</a:t>
            </a:fld>
            <a:endParaRPr lang="en-GB"/>
          </a:p>
        </p:txBody>
      </p:sp>
    </p:spTree>
    <p:extLst>
      <p:ext uri="{BB962C8B-B14F-4D97-AF65-F5344CB8AC3E}">
        <p14:creationId xmlns:p14="http://schemas.microsoft.com/office/powerpoint/2010/main" val="3794096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B83315C-9176-4EC4-ADE3-72FDC79C327E}" type="slidenum">
              <a:rPr lang="en-GB" smtClean="0"/>
              <a:t>1</a:t>
            </a:fld>
            <a:endParaRPr lang="en-GB"/>
          </a:p>
        </p:txBody>
      </p:sp>
    </p:spTree>
    <p:extLst>
      <p:ext uri="{BB962C8B-B14F-4D97-AF65-F5344CB8AC3E}">
        <p14:creationId xmlns:p14="http://schemas.microsoft.com/office/powerpoint/2010/main" val="376513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B83315C-9176-4EC4-ADE3-72FDC79C327E}" type="slidenum">
              <a:rPr lang="en-GB" smtClean="0"/>
              <a:t>2</a:t>
            </a:fld>
            <a:endParaRPr lang="en-GB"/>
          </a:p>
        </p:txBody>
      </p:sp>
    </p:spTree>
    <p:extLst>
      <p:ext uri="{BB962C8B-B14F-4D97-AF65-F5344CB8AC3E}">
        <p14:creationId xmlns:p14="http://schemas.microsoft.com/office/powerpoint/2010/main" val="34325209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Introduce the project idea, formulate the expected objectives and outcomes. Ideally, it would clearly reflect the Objectives, Outcomes and deliverables as written in the call text. Characterise the expected outcome of the project – e.g., piloting with real users?</a:t>
            </a:r>
          </a:p>
          <a:p>
            <a:r>
              <a:rPr lang="en-GB" dirty="0"/>
              <a:t>List the main activities to be carried out to achieve the objectives of the project, including </a:t>
            </a:r>
            <a:r>
              <a:rPr lang="en-GB" baseline="0" dirty="0"/>
              <a:t>dissemination activities.</a:t>
            </a:r>
          </a:p>
          <a:p>
            <a:r>
              <a:rPr lang="en-GB" dirty="0"/>
              <a:t>Are there any results of the previous projects (EU funded, your internal development…) you expect to be reused / further developed within the project?</a:t>
            </a:r>
          </a:p>
          <a:p>
            <a:r>
              <a:rPr lang="en-GB" dirty="0"/>
              <a:t>Which</a:t>
            </a:r>
            <a:r>
              <a:rPr lang="en-GB" baseline="0" dirty="0"/>
              <a:t> skills/expertise is still missing in your consortium / for your project idea? </a:t>
            </a:r>
            <a:r>
              <a:rPr lang="en-US" baseline="0" dirty="0"/>
              <a:t>What are  you looking for in a potential project partner? What are the roles that are still open in your consortium?</a:t>
            </a:r>
            <a:endParaRPr lang="en-GB" dirty="0"/>
          </a:p>
        </p:txBody>
      </p:sp>
      <p:sp>
        <p:nvSpPr>
          <p:cNvPr id="4" name="Slide Number Placeholder 3"/>
          <p:cNvSpPr>
            <a:spLocks noGrp="1"/>
          </p:cNvSpPr>
          <p:nvPr>
            <p:ph type="sldNum" sz="quarter" idx="5"/>
          </p:nvPr>
        </p:nvSpPr>
        <p:spPr/>
        <p:txBody>
          <a:bodyPr/>
          <a:lstStyle/>
          <a:p>
            <a:fld id="{4B83315C-9176-4EC4-ADE3-72FDC79C327E}" type="slidenum">
              <a:rPr lang="en-GB" smtClean="0"/>
              <a:t>3</a:t>
            </a:fld>
            <a:endParaRPr lang="en-GB"/>
          </a:p>
        </p:txBody>
      </p:sp>
    </p:spTree>
    <p:extLst>
      <p:ext uri="{BB962C8B-B14F-4D97-AF65-F5344CB8AC3E}">
        <p14:creationId xmlns:p14="http://schemas.microsoft.com/office/powerpoint/2010/main" val="41925228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Give the main facts relevant to the project proposal – basic characteristics, activities, size, type of organisation, previous EU project experience.</a:t>
            </a:r>
          </a:p>
          <a:p>
            <a:r>
              <a:rPr lang="en-GB" dirty="0"/>
              <a:t>What roles do you offer to cover, what are the main competencies you bring</a:t>
            </a:r>
            <a:r>
              <a:rPr lang="en-GB" baseline="0" dirty="0"/>
              <a:t> to a project</a:t>
            </a:r>
            <a:r>
              <a:rPr lang="en-GB" dirty="0"/>
              <a:t>? Highlight the potential value of your competencies for the project in the selected call topic, possibly link them with the Scope section of the selected </a:t>
            </a:r>
            <a:r>
              <a:rPr lang="en-GB"/>
              <a:t>topic. Do </a:t>
            </a:r>
            <a:r>
              <a:rPr lang="en-GB" dirty="0"/>
              <a:t>you want/ are you willing to be project coordinator, or do you want to contribute as a project partner?</a:t>
            </a:r>
          </a:p>
          <a:p>
            <a:r>
              <a:rPr lang="en-GB" dirty="0"/>
              <a:t>Briefly mention what sets you apart from other organisations / companies that might come with similar ideas/skills/expertise (competitive advantage)</a:t>
            </a:r>
          </a:p>
          <a:p>
            <a:endParaRPr lang="en-GB" dirty="0"/>
          </a:p>
        </p:txBody>
      </p:sp>
      <p:sp>
        <p:nvSpPr>
          <p:cNvPr id="4" name="Slide Number Placeholder 3"/>
          <p:cNvSpPr>
            <a:spLocks noGrp="1"/>
          </p:cNvSpPr>
          <p:nvPr>
            <p:ph type="sldNum" sz="quarter" idx="5"/>
          </p:nvPr>
        </p:nvSpPr>
        <p:spPr/>
        <p:txBody>
          <a:bodyPr/>
          <a:lstStyle/>
          <a:p>
            <a:fld id="{4B83315C-9176-4EC4-ADE3-72FDC79C327E}" type="slidenum">
              <a:rPr lang="en-GB" smtClean="0"/>
              <a:t>4</a:t>
            </a:fld>
            <a:endParaRPr lang="en-GB"/>
          </a:p>
        </p:txBody>
      </p:sp>
    </p:spTree>
    <p:extLst>
      <p:ext uri="{BB962C8B-B14F-4D97-AF65-F5344CB8AC3E}">
        <p14:creationId xmlns:p14="http://schemas.microsoft.com/office/powerpoint/2010/main" val="3001770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DD5D2-B613-A513-24F2-2E45775CEF9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B797C6A-CE88-0107-3400-7CFBF2633B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09C6A2E-1F57-516A-0326-F400EFD5EB73}"/>
              </a:ext>
            </a:extLst>
          </p:cNvPr>
          <p:cNvSpPr>
            <a:spLocks noGrp="1"/>
          </p:cNvSpPr>
          <p:nvPr>
            <p:ph type="dt" sz="half" idx="10"/>
          </p:nvPr>
        </p:nvSpPr>
        <p:spPr/>
        <p:txBody>
          <a:bodyPr/>
          <a:lstStyle/>
          <a:p>
            <a:fld id="{6DE38346-8949-406E-BC02-DD39EED85389}" type="datetimeFigureOut">
              <a:rPr lang="en-GB" smtClean="0"/>
              <a:t>08/04/2026</a:t>
            </a:fld>
            <a:endParaRPr lang="en-GB"/>
          </a:p>
        </p:txBody>
      </p:sp>
      <p:sp>
        <p:nvSpPr>
          <p:cNvPr id="5" name="Footer Placeholder 4">
            <a:extLst>
              <a:ext uri="{FF2B5EF4-FFF2-40B4-BE49-F238E27FC236}">
                <a16:creationId xmlns:a16="http://schemas.microsoft.com/office/drawing/2014/main" id="{6C764641-BB18-37D0-F9E0-B88430DC9F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1AAA3A1-4776-4BD1-A232-2B013B118D8C}"/>
              </a:ext>
            </a:extLst>
          </p:cNvPr>
          <p:cNvSpPr>
            <a:spLocks noGrp="1"/>
          </p:cNvSpPr>
          <p:nvPr>
            <p:ph type="sldNum" sz="quarter" idx="12"/>
          </p:nvPr>
        </p:nvSpPr>
        <p:spPr/>
        <p:txBody>
          <a:bodyPr/>
          <a:lstStyle/>
          <a:p>
            <a:fld id="{4D56A50F-55B5-4E54-8D7D-6AB0843F0F94}" type="slidenum">
              <a:rPr lang="en-GB" smtClean="0"/>
              <a:t>‹nr.›</a:t>
            </a:fld>
            <a:endParaRPr lang="en-GB"/>
          </a:p>
        </p:txBody>
      </p:sp>
    </p:spTree>
    <p:extLst>
      <p:ext uri="{BB962C8B-B14F-4D97-AF65-F5344CB8AC3E}">
        <p14:creationId xmlns:p14="http://schemas.microsoft.com/office/powerpoint/2010/main" val="2204036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FB4D3-F57F-617A-FABA-7837594848F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38B5609-7968-09EE-1FAD-D6A825F629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DDEE187-D138-0310-9107-A6D68625C80C}"/>
              </a:ext>
            </a:extLst>
          </p:cNvPr>
          <p:cNvSpPr>
            <a:spLocks noGrp="1"/>
          </p:cNvSpPr>
          <p:nvPr>
            <p:ph type="dt" sz="half" idx="10"/>
          </p:nvPr>
        </p:nvSpPr>
        <p:spPr/>
        <p:txBody>
          <a:bodyPr/>
          <a:lstStyle/>
          <a:p>
            <a:fld id="{6DE38346-8949-406E-BC02-DD39EED85389}" type="datetimeFigureOut">
              <a:rPr lang="en-GB" smtClean="0"/>
              <a:t>08/04/2026</a:t>
            </a:fld>
            <a:endParaRPr lang="en-GB"/>
          </a:p>
        </p:txBody>
      </p:sp>
      <p:sp>
        <p:nvSpPr>
          <p:cNvPr id="5" name="Footer Placeholder 4">
            <a:extLst>
              <a:ext uri="{FF2B5EF4-FFF2-40B4-BE49-F238E27FC236}">
                <a16:creationId xmlns:a16="http://schemas.microsoft.com/office/drawing/2014/main" id="{9B46622D-82A5-98B1-B739-53B7E887D6F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E14CE9-10CD-0334-5883-2F9EAA49E607}"/>
              </a:ext>
            </a:extLst>
          </p:cNvPr>
          <p:cNvSpPr>
            <a:spLocks noGrp="1"/>
          </p:cNvSpPr>
          <p:nvPr>
            <p:ph type="sldNum" sz="quarter" idx="12"/>
          </p:nvPr>
        </p:nvSpPr>
        <p:spPr/>
        <p:txBody>
          <a:bodyPr/>
          <a:lstStyle/>
          <a:p>
            <a:fld id="{4D56A50F-55B5-4E54-8D7D-6AB0843F0F94}" type="slidenum">
              <a:rPr lang="en-GB" smtClean="0"/>
              <a:t>‹nr.›</a:t>
            </a:fld>
            <a:endParaRPr lang="en-GB"/>
          </a:p>
        </p:txBody>
      </p:sp>
    </p:spTree>
    <p:extLst>
      <p:ext uri="{BB962C8B-B14F-4D97-AF65-F5344CB8AC3E}">
        <p14:creationId xmlns:p14="http://schemas.microsoft.com/office/powerpoint/2010/main" val="883107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B08CB7-AB0D-6314-DCAD-826B31A9100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35FF520-1BAD-0657-F5B3-E8539DF5916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A80AEEF-317F-D231-B4F3-951C2BA826DF}"/>
              </a:ext>
            </a:extLst>
          </p:cNvPr>
          <p:cNvSpPr>
            <a:spLocks noGrp="1"/>
          </p:cNvSpPr>
          <p:nvPr>
            <p:ph type="dt" sz="half" idx="10"/>
          </p:nvPr>
        </p:nvSpPr>
        <p:spPr/>
        <p:txBody>
          <a:bodyPr/>
          <a:lstStyle/>
          <a:p>
            <a:fld id="{6DE38346-8949-406E-BC02-DD39EED85389}" type="datetimeFigureOut">
              <a:rPr lang="en-GB" smtClean="0"/>
              <a:t>08/04/2026</a:t>
            </a:fld>
            <a:endParaRPr lang="en-GB"/>
          </a:p>
        </p:txBody>
      </p:sp>
      <p:sp>
        <p:nvSpPr>
          <p:cNvPr id="5" name="Footer Placeholder 4">
            <a:extLst>
              <a:ext uri="{FF2B5EF4-FFF2-40B4-BE49-F238E27FC236}">
                <a16:creationId xmlns:a16="http://schemas.microsoft.com/office/drawing/2014/main" id="{7842A96A-26ED-202E-3C20-1200B3B079C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8E8360-22B6-A2AD-D5CB-B8082EB16722}"/>
              </a:ext>
            </a:extLst>
          </p:cNvPr>
          <p:cNvSpPr>
            <a:spLocks noGrp="1"/>
          </p:cNvSpPr>
          <p:nvPr>
            <p:ph type="sldNum" sz="quarter" idx="12"/>
          </p:nvPr>
        </p:nvSpPr>
        <p:spPr/>
        <p:txBody>
          <a:bodyPr/>
          <a:lstStyle/>
          <a:p>
            <a:fld id="{4D56A50F-55B5-4E54-8D7D-6AB0843F0F94}" type="slidenum">
              <a:rPr lang="en-GB" smtClean="0"/>
              <a:t>‹nr.›</a:t>
            </a:fld>
            <a:endParaRPr lang="en-GB"/>
          </a:p>
        </p:txBody>
      </p:sp>
    </p:spTree>
    <p:extLst>
      <p:ext uri="{BB962C8B-B14F-4D97-AF65-F5344CB8AC3E}">
        <p14:creationId xmlns:p14="http://schemas.microsoft.com/office/powerpoint/2010/main" val="191356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85589-4CBD-8F3D-EB79-84A95FB6D7A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30D9408-FC43-7F21-98FE-F7BC17BDE6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856841-C83E-7586-3A89-0E4A662E68BD}"/>
              </a:ext>
            </a:extLst>
          </p:cNvPr>
          <p:cNvSpPr>
            <a:spLocks noGrp="1"/>
          </p:cNvSpPr>
          <p:nvPr>
            <p:ph type="dt" sz="half" idx="10"/>
          </p:nvPr>
        </p:nvSpPr>
        <p:spPr/>
        <p:txBody>
          <a:bodyPr/>
          <a:lstStyle/>
          <a:p>
            <a:fld id="{6DE38346-8949-406E-BC02-DD39EED85389}" type="datetimeFigureOut">
              <a:rPr lang="en-GB" smtClean="0"/>
              <a:t>08/04/2026</a:t>
            </a:fld>
            <a:endParaRPr lang="en-GB"/>
          </a:p>
        </p:txBody>
      </p:sp>
      <p:sp>
        <p:nvSpPr>
          <p:cNvPr id="5" name="Footer Placeholder 4">
            <a:extLst>
              <a:ext uri="{FF2B5EF4-FFF2-40B4-BE49-F238E27FC236}">
                <a16:creationId xmlns:a16="http://schemas.microsoft.com/office/drawing/2014/main" id="{402EBC41-298C-66D3-AC47-D49190A504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C9701F-53D2-C82C-D28C-0FEFA3E2A7BB}"/>
              </a:ext>
            </a:extLst>
          </p:cNvPr>
          <p:cNvSpPr>
            <a:spLocks noGrp="1"/>
          </p:cNvSpPr>
          <p:nvPr>
            <p:ph type="sldNum" sz="quarter" idx="12"/>
          </p:nvPr>
        </p:nvSpPr>
        <p:spPr/>
        <p:txBody>
          <a:bodyPr/>
          <a:lstStyle/>
          <a:p>
            <a:fld id="{4D56A50F-55B5-4E54-8D7D-6AB0843F0F94}" type="slidenum">
              <a:rPr lang="en-GB" smtClean="0"/>
              <a:t>‹nr.›</a:t>
            </a:fld>
            <a:endParaRPr lang="en-GB"/>
          </a:p>
        </p:txBody>
      </p:sp>
    </p:spTree>
    <p:extLst>
      <p:ext uri="{BB962C8B-B14F-4D97-AF65-F5344CB8AC3E}">
        <p14:creationId xmlns:p14="http://schemas.microsoft.com/office/powerpoint/2010/main" val="313069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45B0A-8C19-B567-2268-318869D707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EB2CB1B-432D-907B-96FC-392EB7C648C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D04B3A-D1DF-9995-B3C7-78775E2D0B14}"/>
              </a:ext>
            </a:extLst>
          </p:cNvPr>
          <p:cNvSpPr>
            <a:spLocks noGrp="1"/>
          </p:cNvSpPr>
          <p:nvPr>
            <p:ph type="dt" sz="half" idx="10"/>
          </p:nvPr>
        </p:nvSpPr>
        <p:spPr/>
        <p:txBody>
          <a:bodyPr/>
          <a:lstStyle/>
          <a:p>
            <a:fld id="{6DE38346-8949-406E-BC02-DD39EED85389}" type="datetimeFigureOut">
              <a:rPr lang="en-GB" smtClean="0"/>
              <a:t>08/04/2026</a:t>
            </a:fld>
            <a:endParaRPr lang="en-GB"/>
          </a:p>
        </p:txBody>
      </p:sp>
      <p:sp>
        <p:nvSpPr>
          <p:cNvPr id="5" name="Footer Placeholder 4">
            <a:extLst>
              <a:ext uri="{FF2B5EF4-FFF2-40B4-BE49-F238E27FC236}">
                <a16:creationId xmlns:a16="http://schemas.microsoft.com/office/drawing/2014/main" id="{FD9D0504-C6A8-4AB5-96F5-DDE0E57ED02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39F22B-8CE5-595E-51B9-FE1BCC91F8F1}"/>
              </a:ext>
            </a:extLst>
          </p:cNvPr>
          <p:cNvSpPr>
            <a:spLocks noGrp="1"/>
          </p:cNvSpPr>
          <p:nvPr>
            <p:ph type="sldNum" sz="quarter" idx="12"/>
          </p:nvPr>
        </p:nvSpPr>
        <p:spPr/>
        <p:txBody>
          <a:bodyPr/>
          <a:lstStyle/>
          <a:p>
            <a:fld id="{4D56A50F-55B5-4E54-8D7D-6AB0843F0F94}" type="slidenum">
              <a:rPr lang="en-GB" smtClean="0"/>
              <a:t>‹nr.›</a:t>
            </a:fld>
            <a:endParaRPr lang="en-GB"/>
          </a:p>
        </p:txBody>
      </p:sp>
    </p:spTree>
    <p:extLst>
      <p:ext uri="{BB962C8B-B14F-4D97-AF65-F5344CB8AC3E}">
        <p14:creationId xmlns:p14="http://schemas.microsoft.com/office/powerpoint/2010/main" val="1258400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7FBCF-9CFA-2870-BD4D-071018DA0C2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799545B-21E4-6BED-6B2C-B1BCA3ACDCD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03A144E-0554-6CD4-4E05-9CED045D802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0C473B4-D99E-8889-06AF-D2D585B97144}"/>
              </a:ext>
            </a:extLst>
          </p:cNvPr>
          <p:cNvSpPr>
            <a:spLocks noGrp="1"/>
          </p:cNvSpPr>
          <p:nvPr>
            <p:ph type="dt" sz="half" idx="10"/>
          </p:nvPr>
        </p:nvSpPr>
        <p:spPr/>
        <p:txBody>
          <a:bodyPr/>
          <a:lstStyle/>
          <a:p>
            <a:fld id="{6DE38346-8949-406E-BC02-DD39EED85389}" type="datetimeFigureOut">
              <a:rPr lang="en-GB" smtClean="0"/>
              <a:t>08/04/2026</a:t>
            </a:fld>
            <a:endParaRPr lang="en-GB"/>
          </a:p>
        </p:txBody>
      </p:sp>
      <p:sp>
        <p:nvSpPr>
          <p:cNvPr id="6" name="Footer Placeholder 5">
            <a:extLst>
              <a:ext uri="{FF2B5EF4-FFF2-40B4-BE49-F238E27FC236}">
                <a16:creationId xmlns:a16="http://schemas.microsoft.com/office/drawing/2014/main" id="{9D2C9DD3-B7E6-33F4-B53B-A503F8EEEB9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1159DEB-6275-059E-848D-42AF2D08557F}"/>
              </a:ext>
            </a:extLst>
          </p:cNvPr>
          <p:cNvSpPr>
            <a:spLocks noGrp="1"/>
          </p:cNvSpPr>
          <p:nvPr>
            <p:ph type="sldNum" sz="quarter" idx="12"/>
          </p:nvPr>
        </p:nvSpPr>
        <p:spPr/>
        <p:txBody>
          <a:bodyPr/>
          <a:lstStyle/>
          <a:p>
            <a:fld id="{4D56A50F-55B5-4E54-8D7D-6AB0843F0F94}" type="slidenum">
              <a:rPr lang="en-GB" smtClean="0"/>
              <a:t>‹nr.›</a:t>
            </a:fld>
            <a:endParaRPr lang="en-GB"/>
          </a:p>
        </p:txBody>
      </p:sp>
    </p:spTree>
    <p:extLst>
      <p:ext uri="{BB962C8B-B14F-4D97-AF65-F5344CB8AC3E}">
        <p14:creationId xmlns:p14="http://schemas.microsoft.com/office/powerpoint/2010/main" val="2754270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3D19F-7851-8C95-B1B9-740E47E8EFA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CA331AA-94F2-7201-FD81-7F2F7558F8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D63D5E-69B5-CB31-688D-48F8B4D42D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F944B08-3A35-C3D8-0182-96831DE818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4B922AC-2EF8-041F-C572-2F5354CB29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BD476C5-D4D6-816E-3162-0DAE05A4D029}"/>
              </a:ext>
            </a:extLst>
          </p:cNvPr>
          <p:cNvSpPr>
            <a:spLocks noGrp="1"/>
          </p:cNvSpPr>
          <p:nvPr>
            <p:ph type="dt" sz="half" idx="10"/>
          </p:nvPr>
        </p:nvSpPr>
        <p:spPr/>
        <p:txBody>
          <a:bodyPr/>
          <a:lstStyle/>
          <a:p>
            <a:fld id="{6DE38346-8949-406E-BC02-DD39EED85389}" type="datetimeFigureOut">
              <a:rPr lang="en-GB" smtClean="0"/>
              <a:t>08/04/2026</a:t>
            </a:fld>
            <a:endParaRPr lang="en-GB"/>
          </a:p>
        </p:txBody>
      </p:sp>
      <p:sp>
        <p:nvSpPr>
          <p:cNvPr id="8" name="Footer Placeholder 7">
            <a:extLst>
              <a:ext uri="{FF2B5EF4-FFF2-40B4-BE49-F238E27FC236}">
                <a16:creationId xmlns:a16="http://schemas.microsoft.com/office/drawing/2014/main" id="{E2473CE5-9A98-7917-8EDA-DF130347E6B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1FA6023-ACB4-A776-A660-BED66FC17B83}"/>
              </a:ext>
            </a:extLst>
          </p:cNvPr>
          <p:cNvSpPr>
            <a:spLocks noGrp="1"/>
          </p:cNvSpPr>
          <p:nvPr>
            <p:ph type="sldNum" sz="quarter" idx="12"/>
          </p:nvPr>
        </p:nvSpPr>
        <p:spPr/>
        <p:txBody>
          <a:bodyPr/>
          <a:lstStyle/>
          <a:p>
            <a:fld id="{4D56A50F-55B5-4E54-8D7D-6AB0843F0F94}" type="slidenum">
              <a:rPr lang="en-GB" smtClean="0"/>
              <a:t>‹nr.›</a:t>
            </a:fld>
            <a:endParaRPr lang="en-GB"/>
          </a:p>
        </p:txBody>
      </p:sp>
    </p:spTree>
    <p:extLst>
      <p:ext uri="{BB962C8B-B14F-4D97-AF65-F5344CB8AC3E}">
        <p14:creationId xmlns:p14="http://schemas.microsoft.com/office/powerpoint/2010/main" val="3381967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F9120-D885-6139-E13F-2E7E8290EEA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B50E092-70E1-E4D6-53C9-B92B50990596}"/>
              </a:ext>
            </a:extLst>
          </p:cNvPr>
          <p:cNvSpPr>
            <a:spLocks noGrp="1"/>
          </p:cNvSpPr>
          <p:nvPr>
            <p:ph type="dt" sz="half" idx="10"/>
          </p:nvPr>
        </p:nvSpPr>
        <p:spPr/>
        <p:txBody>
          <a:bodyPr/>
          <a:lstStyle/>
          <a:p>
            <a:fld id="{6DE38346-8949-406E-BC02-DD39EED85389}" type="datetimeFigureOut">
              <a:rPr lang="en-GB" smtClean="0"/>
              <a:t>08/04/2026</a:t>
            </a:fld>
            <a:endParaRPr lang="en-GB"/>
          </a:p>
        </p:txBody>
      </p:sp>
      <p:sp>
        <p:nvSpPr>
          <p:cNvPr id="4" name="Footer Placeholder 3">
            <a:extLst>
              <a:ext uri="{FF2B5EF4-FFF2-40B4-BE49-F238E27FC236}">
                <a16:creationId xmlns:a16="http://schemas.microsoft.com/office/drawing/2014/main" id="{4BF0244C-A556-5785-87A2-6AB18F0917D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ADAC3F4-CF1A-D925-D517-77E02D3DF918}"/>
              </a:ext>
            </a:extLst>
          </p:cNvPr>
          <p:cNvSpPr>
            <a:spLocks noGrp="1"/>
          </p:cNvSpPr>
          <p:nvPr>
            <p:ph type="sldNum" sz="quarter" idx="12"/>
          </p:nvPr>
        </p:nvSpPr>
        <p:spPr/>
        <p:txBody>
          <a:bodyPr/>
          <a:lstStyle/>
          <a:p>
            <a:fld id="{4D56A50F-55B5-4E54-8D7D-6AB0843F0F94}" type="slidenum">
              <a:rPr lang="en-GB" smtClean="0"/>
              <a:t>‹nr.›</a:t>
            </a:fld>
            <a:endParaRPr lang="en-GB"/>
          </a:p>
        </p:txBody>
      </p:sp>
    </p:spTree>
    <p:extLst>
      <p:ext uri="{BB962C8B-B14F-4D97-AF65-F5344CB8AC3E}">
        <p14:creationId xmlns:p14="http://schemas.microsoft.com/office/powerpoint/2010/main" val="3626525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915AD6-BAE9-0414-FD4E-CEE861906D76}"/>
              </a:ext>
            </a:extLst>
          </p:cNvPr>
          <p:cNvSpPr>
            <a:spLocks noGrp="1"/>
          </p:cNvSpPr>
          <p:nvPr>
            <p:ph type="dt" sz="half" idx="10"/>
          </p:nvPr>
        </p:nvSpPr>
        <p:spPr/>
        <p:txBody>
          <a:bodyPr/>
          <a:lstStyle/>
          <a:p>
            <a:fld id="{6DE38346-8949-406E-BC02-DD39EED85389}" type="datetimeFigureOut">
              <a:rPr lang="en-GB" smtClean="0"/>
              <a:t>08/04/2026</a:t>
            </a:fld>
            <a:endParaRPr lang="en-GB"/>
          </a:p>
        </p:txBody>
      </p:sp>
      <p:sp>
        <p:nvSpPr>
          <p:cNvPr id="3" name="Footer Placeholder 2">
            <a:extLst>
              <a:ext uri="{FF2B5EF4-FFF2-40B4-BE49-F238E27FC236}">
                <a16:creationId xmlns:a16="http://schemas.microsoft.com/office/drawing/2014/main" id="{DDC7CA29-8F21-9D87-0C49-AF9F4AEB4EC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5315757-9A8B-9F17-7B4C-13E3A4CC1862}"/>
              </a:ext>
            </a:extLst>
          </p:cNvPr>
          <p:cNvSpPr>
            <a:spLocks noGrp="1"/>
          </p:cNvSpPr>
          <p:nvPr>
            <p:ph type="sldNum" sz="quarter" idx="12"/>
          </p:nvPr>
        </p:nvSpPr>
        <p:spPr/>
        <p:txBody>
          <a:bodyPr/>
          <a:lstStyle/>
          <a:p>
            <a:fld id="{4D56A50F-55B5-4E54-8D7D-6AB0843F0F94}" type="slidenum">
              <a:rPr lang="en-GB" smtClean="0"/>
              <a:t>‹nr.›</a:t>
            </a:fld>
            <a:endParaRPr lang="en-GB"/>
          </a:p>
        </p:txBody>
      </p:sp>
    </p:spTree>
    <p:extLst>
      <p:ext uri="{BB962C8B-B14F-4D97-AF65-F5344CB8AC3E}">
        <p14:creationId xmlns:p14="http://schemas.microsoft.com/office/powerpoint/2010/main" val="3778437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44AD3-DA0D-FA8E-A328-B266302FCB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B05A30D-D6E2-6820-C0A0-C7D2E746F8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14283B4-87EA-4711-6A5B-0A9DFE7C5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16BF3E-BF98-DC8C-41A2-F3BC597E977A}"/>
              </a:ext>
            </a:extLst>
          </p:cNvPr>
          <p:cNvSpPr>
            <a:spLocks noGrp="1"/>
          </p:cNvSpPr>
          <p:nvPr>
            <p:ph type="dt" sz="half" idx="10"/>
          </p:nvPr>
        </p:nvSpPr>
        <p:spPr/>
        <p:txBody>
          <a:bodyPr/>
          <a:lstStyle/>
          <a:p>
            <a:fld id="{6DE38346-8949-406E-BC02-DD39EED85389}" type="datetimeFigureOut">
              <a:rPr lang="en-GB" smtClean="0"/>
              <a:t>08/04/2026</a:t>
            </a:fld>
            <a:endParaRPr lang="en-GB"/>
          </a:p>
        </p:txBody>
      </p:sp>
      <p:sp>
        <p:nvSpPr>
          <p:cNvPr id="6" name="Footer Placeholder 5">
            <a:extLst>
              <a:ext uri="{FF2B5EF4-FFF2-40B4-BE49-F238E27FC236}">
                <a16:creationId xmlns:a16="http://schemas.microsoft.com/office/drawing/2014/main" id="{8F8C3879-B8D7-31B4-95B0-F89BA90D690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84C680B-F396-CB6D-B04B-975AE4B75221}"/>
              </a:ext>
            </a:extLst>
          </p:cNvPr>
          <p:cNvSpPr>
            <a:spLocks noGrp="1"/>
          </p:cNvSpPr>
          <p:nvPr>
            <p:ph type="sldNum" sz="quarter" idx="12"/>
          </p:nvPr>
        </p:nvSpPr>
        <p:spPr/>
        <p:txBody>
          <a:bodyPr/>
          <a:lstStyle/>
          <a:p>
            <a:fld id="{4D56A50F-55B5-4E54-8D7D-6AB0843F0F94}" type="slidenum">
              <a:rPr lang="en-GB" smtClean="0"/>
              <a:t>‹nr.›</a:t>
            </a:fld>
            <a:endParaRPr lang="en-GB"/>
          </a:p>
        </p:txBody>
      </p:sp>
    </p:spTree>
    <p:extLst>
      <p:ext uri="{BB962C8B-B14F-4D97-AF65-F5344CB8AC3E}">
        <p14:creationId xmlns:p14="http://schemas.microsoft.com/office/powerpoint/2010/main" val="1047326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EC574-5493-A084-8D86-FF51CE1DDD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E67AD53-BE47-E132-FE38-AB52DD23D4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CCE94F9-F88F-6D44-1FDD-B4670A9FB3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2630F8-C524-40E0-D60F-3CE24A99FB30}"/>
              </a:ext>
            </a:extLst>
          </p:cNvPr>
          <p:cNvSpPr>
            <a:spLocks noGrp="1"/>
          </p:cNvSpPr>
          <p:nvPr>
            <p:ph type="dt" sz="half" idx="10"/>
          </p:nvPr>
        </p:nvSpPr>
        <p:spPr/>
        <p:txBody>
          <a:bodyPr/>
          <a:lstStyle/>
          <a:p>
            <a:fld id="{6DE38346-8949-406E-BC02-DD39EED85389}" type="datetimeFigureOut">
              <a:rPr lang="en-GB" smtClean="0"/>
              <a:t>08/04/2026</a:t>
            </a:fld>
            <a:endParaRPr lang="en-GB"/>
          </a:p>
        </p:txBody>
      </p:sp>
      <p:sp>
        <p:nvSpPr>
          <p:cNvPr id="6" name="Footer Placeholder 5">
            <a:extLst>
              <a:ext uri="{FF2B5EF4-FFF2-40B4-BE49-F238E27FC236}">
                <a16:creationId xmlns:a16="http://schemas.microsoft.com/office/drawing/2014/main" id="{75841319-8630-D7A6-D9A9-337814EE741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76A68A0-BDAE-9E41-A070-0F410611C47F}"/>
              </a:ext>
            </a:extLst>
          </p:cNvPr>
          <p:cNvSpPr>
            <a:spLocks noGrp="1"/>
          </p:cNvSpPr>
          <p:nvPr>
            <p:ph type="sldNum" sz="quarter" idx="12"/>
          </p:nvPr>
        </p:nvSpPr>
        <p:spPr/>
        <p:txBody>
          <a:bodyPr/>
          <a:lstStyle/>
          <a:p>
            <a:fld id="{4D56A50F-55B5-4E54-8D7D-6AB0843F0F94}" type="slidenum">
              <a:rPr lang="en-GB" smtClean="0"/>
              <a:t>‹nr.›</a:t>
            </a:fld>
            <a:endParaRPr lang="en-GB"/>
          </a:p>
        </p:txBody>
      </p:sp>
    </p:spTree>
    <p:extLst>
      <p:ext uri="{BB962C8B-B14F-4D97-AF65-F5344CB8AC3E}">
        <p14:creationId xmlns:p14="http://schemas.microsoft.com/office/powerpoint/2010/main" val="1327319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14FE65-A60F-5096-339F-3B03556C14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3A0F9E6-A8FF-BBDC-3755-60B0AD6C4F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90A6C85-1B82-64F2-B290-2378A8713B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DE38346-8949-406E-BC02-DD39EED85389}" type="datetimeFigureOut">
              <a:rPr lang="en-GB" smtClean="0"/>
              <a:t>08/04/2026</a:t>
            </a:fld>
            <a:endParaRPr lang="en-GB"/>
          </a:p>
        </p:txBody>
      </p:sp>
      <p:sp>
        <p:nvSpPr>
          <p:cNvPr id="5" name="Footer Placeholder 4">
            <a:extLst>
              <a:ext uri="{FF2B5EF4-FFF2-40B4-BE49-F238E27FC236}">
                <a16:creationId xmlns:a16="http://schemas.microsoft.com/office/drawing/2014/main" id="{8B8EA13E-AE7A-C7D3-195F-09D4087A95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2E581AA8-5D6C-0DAB-722C-3A66E97E19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D56A50F-55B5-4E54-8D7D-6AB0843F0F94}" type="slidenum">
              <a:rPr lang="en-GB" smtClean="0"/>
              <a:t>‹nr.›</a:t>
            </a:fld>
            <a:endParaRPr lang="en-GB"/>
          </a:p>
        </p:txBody>
      </p:sp>
      <p:sp>
        <p:nvSpPr>
          <p:cNvPr id="8" name="Tekstvak 7">
            <a:extLst>
              <a:ext uri="{FF2B5EF4-FFF2-40B4-BE49-F238E27FC236}">
                <a16:creationId xmlns:a16="http://schemas.microsoft.com/office/drawing/2014/main" id="{D154D0F5-64B7-23CD-ABAA-5CEACD4F2B72}"/>
              </a:ext>
            </a:extLst>
          </p:cNvPr>
          <p:cNvSpPr txBox="1"/>
          <p:nvPr userDrawn="1">
            <p:extLst>
              <p:ext uri="{1162E1C5-73C7-4A58-AE30-91384D911F3F}">
                <p184:classification xmlns:p184="http://schemas.microsoft.com/office/powerpoint/2018/4/main" val="ftr"/>
              </p:ext>
            </p:extLst>
          </p:nvPr>
        </p:nvSpPr>
        <p:spPr>
          <a:xfrm>
            <a:off x="63500" y="6642100"/>
            <a:ext cx="781050" cy="152400"/>
          </a:xfrm>
          <a:prstGeom prst="rect">
            <a:avLst/>
          </a:prstGeom>
        </p:spPr>
        <p:txBody>
          <a:bodyPr horzOverflow="overflow" lIns="0" tIns="0" rIns="0" bIns="0">
            <a:spAutoFit/>
          </a:bodyPr>
          <a:lstStyle/>
          <a:p>
            <a:pPr algn="l"/>
            <a:r>
              <a:rPr lang="nl-NL" sz="1000">
                <a:solidFill>
                  <a:srgbClr val="000000">
                    <a:alpha val="50000"/>
                  </a:srgbClr>
                </a:solidFill>
                <a:latin typeface="Aptos" panose="020B0004020202020204" pitchFamily="34" charset="0"/>
              </a:rPr>
              <a:t>Intern gebruik</a:t>
            </a:r>
          </a:p>
        </p:txBody>
      </p:sp>
    </p:spTree>
    <p:extLst>
      <p:ext uri="{BB962C8B-B14F-4D97-AF65-F5344CB8AC3E}">
        <p14:creationId xmlns:p14="http://schemas.microsoft.com/office/powerpoint/2010/main" val="5043204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1.png"/><Relationship Id="rId5" Type="http://schemas.openxmlformats.org/officeDocument/2006/relationships/hyperlink" Target="mailto:ncc-nl@rvo.nl" TargetMode="Externa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notesSlide" Target="../notesSlides/notesSlide4.xml"/><Relationship Id="rId5" Type="http://schemas.openxmlformats.org/officeDocument/2006/relationships/slideLayout" Target="../slideLayouts/slideLayout2.xml"/><Relationship Id="rId4" Type="http://schemas.openxmlformats.org/officeDocument/2006/relationships/tags" Target="../tags/tag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134F3100-C118-8A5D-D7A5-259C8D323C64}"/>
              </a:ext>
            </a:extLst>
          </p:cNvPr>
          <p:cNvSpPr>
            <a:spLocks noGrp="1"/>
          </p:cNvSpPr>
          <p:nvPr>
            <p:custDataLst>
              <p:tags r:id="rId1"/>
            </p:custDataLst>
          </p:nvPr>
        </p:nvSpPr>
        <p:spPr>
          <a:xfrm>
            <a:off x="328207" y="423256"/>
            <a:ext cx="7332433" cy="9366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800" dirty="0">
                <a:solidFill>
                  <a:srgbClr val="B3CF81"/>
                </a:solidFill>
                <a:latin typeface="Montserrat" pitchFamily="2" charset="0"/>
              </a:rPr>
              <a:t>Horizon Europe Webinar on </a:t>
            </a:r>
            <a:r>
              <a:rPr lang="en-GB" sz="1800" dirty="0">
                <a:solidFill>
                  <a:srgbClr val="B3CF81"/>
                </a:solidFill>
                <a:highlight>
                  <a:srgbClr val="FFFF00"/>
                </a:highlight>
                <a:latin typeface="Montserrat" pitchFamily="2" charset="0"/>
              </a:rPr>
              <a:t>28 April 2026</a:t>
            </a:r>
          </a:p>
          <a:p>
            <a:endParaRPr lang="en-GB" sz="2000" b="1" dirty="0">
              <a:solidFill>
                <a:srgbClr val="B3CF81"/>
              </a:solidFill>
              <a:latin typeface="Montserrat" pitchFamily="2" charset="0"/>
            </a:endParaRPr>
          </a:p>
          <a:p>
            <a:r>
              <a:rPr lang="en-GB" sz="2000" b="1" dirty="0">
                <a:solidFill>
                  <a:srgbClr val="B3CF81"/>
                </a:solidFill>
                <a:latin typeface="Montserrat" pitchFamily="2" charset="0"/>
              </a:rPr>
              <a:t>INSTRUCTIONS FOR PRESENTERS:</a:t>
            </a:r>
          </a:p>
        </p:txBody>
      </p:sp>
      <p:sp>
        <p:nvSpPr>
          <p:cNvPr id="7" name="Content Placeholder 2">
            <a:extLst>
              <a:ext uri="{FF2B5EF4-FFF2-40B4-BE49-F238E27FC236}">
                <a16:creationId xmlns:a16="http://schemas.microsoft.com/office/drawing/2014/main" id="{D45E06B1-92FB-874B-6EDD-4F71BB7E7558}"/>
              </a:ext>
            </a:extLst>
          </p:cNvPr>
          <p:cNvSpPr>
            <a:spLocks noGrp="1"/>
          </p:cNvSpPr>
          <p:nvPr>
            <p:custDataLst>
              <p:tags r:id="rId2"/>
            </p:custDataLst>
          </p:nvPr>
        </p:nvSpPr>
        <p:spPr>
          <a:xfrm>
            <a:off x="5743358" y="1359882"/>
            <a:ext cx="6329680" cy="5397471"/>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70000"/>
              </a:lnSpc>
              <a:spcBef>
                <a:spcPts val="0"/>
              </a:spcBef>
              <a:buClr>
                <a:srgbClr val="2F53C3"/>
              </a:buClr>
              <a:buNone/>
            </a:pPr>
            <a:r>
              <a:rPr lang="en-GB" sz="1200" dirty="0">
                <a:latin typeface="Montserrat" pitchFamily="2" charset="0"/>
              </a:rPr>
              <a:t>Choose </a:t>
            </a:r>
            <a:r>
              <a:rPr lang="en-GB" sz="1200" b="1" dirty="0">
                <a:latin typeface="Montserrat" pitchFamily="2" charset="0"/>
              </a:rPr>
              <a:t>ONE</a:t>
            </a:r>
            <a:r>
              <a:rPr lang="en-GB" sz="1200" dirty="0">
                <a:latin typeface="Montserrat" pitchFamily="2" charset="0"/>
              </a:rPr>
              <a:t> of the two provided slide templates:</a:t>
            </a:r>
          </a:p>
          <a:p>
            <a:pPr marL="0" indent="0">
              <a:lnSpc>
                <a:spcPct val="170000"/>
              </a:lnSpc>
              <a:spcBef>
                <a:spcPts val="0"/>
              </a:spcBef>
              <a:buClr>
                <a:srgbClr val="2F53C3"/>
              </a:buClr>
              <a:buNone/>
            </a:pPr>
            <a:endParaRPr lang="en-GB" sz="1200" dirty="0">
              <a:latin typeface="Montserrat" pitchFamily="2" charset="0"/>
            </a:endParaRPr>
          </a:p>
          <a:p>
            <a:pPr>
              <a:lnSpc>
                <a:spcPct val="170000"/>
              </a:lnSpc>
              <a:spcBef>
                <a:spcPts val="0"/>
              </a:spcBef>
              <a:buClr>
                <a:srgbClr val="2F53C3"/>
              </a:buClr>
            </a:pPr>
            <a:r>
              <a:rPr lang="en-GB" sz="1200" dirty="0">
                <a:latin typeface="Montserrat" pitchFamily="2" charset="0"/>
              </a:rPr>
              <a:t>Template Type 1: Pitching </a:t>
            </a:r>
            <a:r>
              <a:rPr lang="en-GB" sz="1200" b="1" i="1" dirty="0">
                <a:latin typeface="Montserrat" pitchFamily="2" charset="0"/>
              </a:rPr>
              <a:t>“Project idea/proposal/consortium”</a:t>
            </a:r>
          </a:p>
          <a:p>
            <a:pPr>
              <a:lnSpc>
                <a:spcPct val="170000"/>
              </a:lnSpc>
              <a:spcBef>
                <a:spcPts val="0"/>
              </a:spcBef>
              <a:buClr>
                <a:srgbClr val="2F53C3"/>
              </a:buClr>
            </a:pPr>
            <a:r>
              <a:rPr lang="en-GB" sz="1200" dirty="0">
                <a:latin typeface="Montserrat" pitchFamily="2" charset="0"/>
              </a:rPr>
              <a:t>Template Type 2: Pitching </a:t>
            </a:r>
            <a:r>
              <a:rPr lang="en-GB" sz="1200" b="1" i="1" dirty="0">
                <a:latin typeface="Montserrat" pitchFamily="2" charset="0"/>
              </a:rPr>
              <a:t>“Organisation looking for partners”</a:t>
            </a:r>
          </a:p>
          <a:p>
            <a:pPr marL="0" indent="0">
              <a:lnSpc>
                <a:spcPct val="170000"/>
              </a:lnSpc>
              <a:spcBef>
                <a:spcPts val="0"/>
              </a:spcBef>
              <a:buClr>
                <a:srgbClr val="2F53C3"/>
              </a:buClr>
              <a:buNone/>
            </a:pPr>
            <a:endParaRPr lang="en-US" sz="1200" b="1" i="1" dirty="0">
              <a:latin typeface="Montserrat" pitchFamily="2" charset="0"/>
            </a:endParaRPr>
          </a:p>
          <a:p>
            <a:pPr marL="0" indent="0">
              <a:lnSpc>
                <a:spcPct val="170000"/>
              </a:lnSpc>
              <a:spcBef>
                <a:spcPts val="0"/>
              </a:spcBef>
              <a:buClr>
                <a:srgbClr val="2F53C3"/>
              </a:buClr>
              <a:buNone/>
            </a:pPr>
            <a:r>
              <a:rPr lang="en-US" sz="1200" dirty="0">
                <a:latin typeface="Montserrat" pitchFamily="2" charset="0"/>
              </a:rPr>
              <a:t>Please ensure you select the appropriate version based on the nature of your pitch. You can use your own design and prepare up to four slides maximum. Follow the instructions within the next slide. </a:t>
            </a:r>
          </a:p>
          <a:p>
            <a:pPr marL="0" indent="0">
              <a:lnSpc>
                <a:spcPct val="170000"/>
              </a:lnSpc>
              <a:spcBef>
                <a:spcPts val="0"/>
              </a:spcBef>
              <a:buClr>
                <a:srgbClr val="2F53C3"/>
              </a:buClr>
              <a:buNone/>
            </a:pPr>
            <a:endParaRPr lang="en-US" sz="1200" dirty="0">
              <a:latin typeface="Montserrat" pitchFamily="2" charset="0"/>
            </a:endParaRPr>
          </a:p>
          <a:p>
            <a:pPr marL="0" indent="0">
              <a:lnSpc>
                <a:spcPct val="170000"/>
              </a:lnSpc>
              <a:spcBef>
                <a:spcPts val="0"/>
              </a:spcBef>
              <a:buClr>
                <a:srgbClr val="2F53C3"/>
              </a:buClr>
              <a:buNone/>
            </a:pPr>
            <a:r>
              <a:rPr lang="en-US" sz="1200" dirty="0">
                <a:latin typeface="Montserrat" pitchFamily="2" charset="0"/>
              </a:rPr>
              <a:t>Submission deadline: 	April 27</a:t>
            </a:r>
            <a:r>
              <a:rPr lang="en-US" sz="1200" baseline="30000" dirty="0">
                <a:latin typeface="Montserrat" pitchFamily="2" charset="0"/>
              </a:rPr>
              <a:t>th</a:t>
            </a:r>
            <a:r>
              <a:rPr lang="en-US" sz="1200" dirty="0">
                <a:latin typeface="Montserrat" pitchFamily="2" charset="0"/>
              </a:rPr>
              <a:t> 12:00 CET </a:t>
            </a:r>
            <a:r>
              <a:rPr lang="en-US" sz="1200" b="1" dirty="0">
                <a:latin typeface="Montserrat" pitchFamily="2" charset="0"/>
              </a:rPr>
              <a:t> </a:t>
            </a:r>
          </a:p>
          <a:p>
            <a:pPr marL="0" indent="0">
              <a:lnSpc>
                <a:spcPct val="170000"/>
              </a:lnSpc>
              <a:spcBef>
                <a:spcPts val="0"/>
              </a:spcBef>
              <a:buClr>
                <a:srgbClr val="2F53C3"/>
              </a:buClr>
              <a:buNone/>
            </a:pPr>
            <a:r>
              <a:rPr lang="en-US" sz="1200" dirty="0">
                <a:latin typeface="Montserrat" pitchFamily="2" charset="0"/>
              </a:rPr>
              <a:t>Send slides to: 	</a:t>
            </a:r>
            <a:r>
              <a:rPr lang="en-US" sz="1200" dirty="0">
                <a:latin typeface="Montserrat" pitchFamily="2" charset="0"/>
                <a:hlinkClick r:id="rId5"/>
              </a:rPr>
              <a:t>ncc-nl@rvo.nl</a:t>
            </a:r>
            <a:endParaRPr lang="en-US" sz="1200" dirty="0">
              <a:latin typeface="Montserrat" pitchFamily="2" charset="0"/>
            </a:endParaRPr>
          </a:p>
          <a:p>
            <a:pPr marL="0" indent="0">
              <a:lnSpc>
                <a:spcPct val="170000"/>
              </a:lnSpc>
              <a:spcBef>
                <a:spcPts val="0"/>
              </a:spcBef>
              <a:buClr>
                <a:srgbClr val="2F53C3"/>
              </a:buClr>
              <a:buNone/>
            </a:pPr>
            <a:endParaRPr lang="en-US" sz="1200" dirty="0">
              <a:latin typeface="Montserrat" pitchFamily="2" charset="0"/>
            </a:endParaRPr>
          </a:p>
          <a:p>
            <a:pPr marL="0" indent="0">
              <a:lnSpc>
                <a:spcPct val="170000"/>
              </a:lnSpc>
              <a:spcBef>
                <a:spcPts val="0"/>
              </a:spcBef>
              <a:buClr>
                <a:srgbClr val="2F53C3"/>
              </a:buClr>
              <a:buNone/>
            </a:pPr>
            <a:r>
              <a:rPr lang="en-US" sz="1200" dirty="0">
                <a:latin typeface="Montserrat" pitchFamily="2" charset="0"/>
              </a:rPr>
              <a:t>All submitted presentations will be reviewed by the </a:t>
            </a:r>
            <a:r>
              <a:rPr lang="en-US" sz="1200" dirty="0" err="1">
                <a:latin typeface="Montserrat" pitchFamily="2" charset="0"/>
              </a:rPr>
              <a:t>organisers</a:t>
            </a:r>
            <a:r>
              <a:rPr lang="en-US" sz="1200" dirty="0">
                <a:latin typeface="Montserrat" pitchFamily="2" charset="0"/>
              </a:rPr>
              <a:t>, who reserve the right to limit or decline submissions. Applicants will be notified of the outcome by end of day on April 27</a:t>
            </a:r>
            <a:r>
              <a:rPr lang="en-US" sz="1200" baseline="30000" dirty="0">
                <a:latin typeface="Montserrat" pitchFamily="2" charset="0"/>
              </a:rPr>
              <a:t>th</a:t>
            </a:r>
            <a:r>
              <a:rPr lang="en-US" sz="1200" dirty="0">
                <a:latin typeface="Montserrat" pitchFamily="2" charset="0"/>
              </a:rPr>
              <a:t>.</a:t>
            </a:r>
            <a:endParaRPr lang="en-GB" sz="1200" dirty="0">
              <a:latin typeface="Montserrat" pitchFamily="2" charset="0"/>
            </a:endParaRPr>
          </a:p>
          <a:p>
            <a:pPr>
              <a:lnSpc>
                <a:spcPct val="170000"/>
              </a:lnSpc>
              <a:spcBef>
                <a:spcPts val="0"/>
              </a:spcBef>
              <a:buClr>
                <a:srgbClr val="2F53C3"/>
              </a:buClr>
            </a:pPr>
            <a:endParaRPr lang="en-GB" sz="1200" b="1" i="1" dirty="0">
              <a:latin typeface="Montserrat" pitchFamily="2" charset="0"/>
            </a:endParaRPr>
          </a:p>
          <a:p>
            <a:pPr>
              <a:lnSpc>
                <a:spcPct val="170000"/>
              </a:lnSpc>
              <a:spcBef>
                <a:spcPts val="0"/>
              </a:spcBef>
              <a:buClr>
                <a:srgbClr val="2F53C3"/>
              </a:buClr>
            </a:pPr>
            <a:endParaRPr lang="en-GB" sz="1200" i="1" dirty="0">
              <a:latin typeface="Montserrat" pitchFamily="2" charset="0"/>
            </a:endParaRPr>
          </a:p>
        </p:txBody>
      </p:sp>
      <p:pic>
        <p:nvPicPr>
          <p:cNvPr id="4" name="Afbeelding 3">
            <a:extLst>
              <a:ext uri="{FF2B5EF4-FFF2-40B4-BE49-F238E27FC236}">
                <a16:creationId xmlns:a16="http://schemas.microsoft.com/office/drawing/2014/main" id="{EF6F4CFC-82AD-8B14-ED29-E7BCCD90719A}"/>
              </a:ext>
            </a:extLst>
          </p:cNvPr>
          <p:cNvPicPr>
            <a:picLocks noChangeAspect="1"/>
          </p:cNvPicPr>
          <p:nvPr/>
        </p:nvPicPr>
        <p:blipFill>
          <a:blip r:embed="rId6"/>
          <a:srcRect l="30285" r="21772"/>
          <a:stretch>
            <a:fillRect/>
          </a:stretch>
        </p:blipFill>
        <p:spPr>
          <a:xfrm>
            <a:off x="482279" y="2973548"/>
            <a:ext cx="4818926" cy="910904"/>
          </a:xfrm>
          <a:prstGeom prst="rect">
            <a:avLst/>
          </a:prstGeom>
        </p:spPr>
      </p:pic>
    </p:spTree>
    <p:extLst>
      <p:ext uri="{BB962C8B-B14F-4D97-AF65-F5344CB8AC3E}">
        <p14:creationId xmlns:p14="http://schemas.microsoft.com/office/powerpoint/2010/main" val="1893218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134F3100-C118-8A5D-D7A5-259C8D323C64}"/>
              </a:ext>
            </a:extLst>
          </p:cNvPr>
          <p:cNvSpPr>
            <a:spLocks noGrp="1"/>
          </p:cNvSpPr>
          <p:nvPr>
            <p:custDataLst>
              <p:tags r:id="rId1"/>
            </p:custDataLst>
          </p:nvPr>
        </p:nvSpPr>
        <p:spPr>
          <a:xfrm>
            <a:off x="328207" y="423256"/>
            <a:ext cx="10146753" cy="936626"/>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800" dirty="0">
                <a:solidFill>
                  <a:srgbClr val="B3CF81"/>
                </a:solidFill>
                <a:latin typeface="Montserrat" pitchFamily="2" charset="0"/>
              </a:rPr>
              <a:t>Digital Europe Webinar on </a:t>
            </a:r>
            <a:r>
              <a:rPr lang="en-GB" sz="1800" dirty="0">
                <a:solidFill>
                  <a:srgbClr val="B3CF81"/>
                </a:solidFill>
                <a:highlight>
                  <a:srgbClr val="FFFF00"/>
                </a:highlight>
                <a:latin typeface="Montserrat" pitchFamily="2" charset="0"/>
              </a:rPr>
              <a:t>XX month XXXX</a:t>
            </a:r>
          </a:p>
          <a:p>
            <a:endParaRPr lang="en-GB" sz="2000" b="1" dirty="0">
              <a:solidFill>
                <a:srgbClr val="B3CF81"/>
              </a:solidFill>
              <a:latin typeface="Montserrat" pitchFamily="2" charset="0"/>
            </a:endParaRPr>
          </a:p>
          <a:p>
            <a:r>
              <a:rPr lang="en-GB" sz="2000" b="1" dirty="0">
                <a:solidFill>
                  <a:srgbClr val="B3CF81"/>
                </a:solidFill>
                <a:latin typeface="Montserrat" pitchFamily="2" charset="0"/>
              </a:rPr>
              <a:t>INSTRUCTIONS FOR PRESENTERS: </a:t>
            </a:r>
            <a:r>
              <a:rPr lang="en-US" sz="2100" b="1" dirty="0">
                <a:solidFill>
                  <a:srgbClr val="B3CF81"/>
                </a:solidFill>
                <a:latin typeface="Montserrat" pitchFamily="2" charset="0"/>
              </a:rPr>
              <a:t>Pitching opportunities, how to proceed? </a:t>
            </a:r>
            <a:endParaRPr lang="de-DE" sz="2100" b="1" dirty="0">
              <a:solidFill>
                <a:srgbClr val="B3CF81"/>
              </a:solidFill>
              <a:latin typeface="Montserrat" pitchFamily="2" charset="0"/>
            </a:endParaRPr>
          </a:p>
          <a:p>
            <a:endParaRPr lang="en-GB" sz="2000" b="1" dirty="0">
              <a:solidFill>
                <a:srgbClr val="B3CF81"/>
              </a:solidFill>
              <a:latin typeface="Montserrat" pitchFamily="2" charset="0"/>
            </a:endParaRPr>
          </a:p>
        </p:txBody>
      </p:sp>
      <p:sp>
        <p:nvSpPr>
          <p:cNvPr id="7" name="Content Placeholder 2">
            <a:extLst>
              <a:ext uri="{FF2B5EF4-FFF2-40B4-BE49-F238E27FC236}">
                <a16:creationId xmlns:a16="http://schemas.microsoft.com/office/drawing/2014/main" id="{D45E06B1-92FB-874B-6EDD-4F71BB7E7558}"/>
              </a:ext>
            </a:extLst>
          </p:cNvPr>
          <p:cNvSpPr>
            <a:spLocks noGrp="1"/>
          </p:cNvSpPr>
          <p:nvPr>
            <p:custDataLst>
              <p:tags r:id="rId2"/>
            </p:custDataLst>
          </p:nvPr>
        </p:nvSpPr>
        <p:spPr>
          <a:xfrm>
            <a:off x="426720" y="1359882"/>
            <a:ext cx="11206480" cy="492915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70000"/>
              </a:lnSpc>
              <a:spcBef>
                <a:spcPts val="0"/>
              </a:spcBef>
              <a:spcAft>
                <a:spcPts val="1200"/>
              </a:spcAft>
              <a:buClr>
                <a:srgbClr val="2F53C3"/>
              </a:buClr>
              <a:buNone/>
            </a:pPr>
            <a:r>
              <a:rPr lang="en-US" sz="1200" dirty="0">
                <a:latin typeface="Montserrat" pitchFamily="2" charset="0"/>
              </a:rPr>
              <a:t>Participants are invited to indicate their interest with the registration and send their pitches </a:t>
            </a:r>
            <a:r>
              <a:rPr lang="en-US" sz="1200" b="1" dirty="0">
                <a:latin typeface="Montserrat" pitchFamily="2" charset="0"/>
              </a:rPr>
              <a:t>by </a:t>
            </a:r>
            <a:r>
              <a:rPr lang="en-US" sz="1200" b="1" dirty="0">
                <a:highlight>
                  <a:srgbClr val="FFFF00"/>
                </a:highlight>
                <a:latin typeface="Montserrat" pitchFamily="2" charset="0"/>
              </a:rPr>
              <a:t>27 April 12:00 to NCC NL (ncc-nl@rvo.nl)</a:t>
            </a:r>
            <a:r>
              <a:rPr lang="en-US" sz="1200" dirty="0">
                <a:latin typeface="Montserrat" pitchFamily="2" charset="0"/>
              </a:rPr>
              <a:t>, keeping in mind that pitches received after the deadline might not be considered for the event. </a:t>
            </a:r>
            <a:endParaRPr lang="de-DE" sz="1200" dirty="0">
              <a:latin typeface="Montserrat" pitchFamily="2" charset="0"/>
            </a:endParaRPr>
          </a:p>
          <a:p>
            <a:pPr marL="0" lvl="0" indent="0">
              <a:lnSpc>
                <a:spcPct val="100000"/>
              </a:lnSpc>
              <a:spcBef>
                <a:spcPts val="0"/>
              </a:spcBef>
              <a:spcAft>
                <a:spcPts val="1200"/>
              </a:spcAft>
              <a:buClr>
                <a:srgbClr val="2F53C3"/>
              </a:buClr>
              <a:buNone/>
            </a:pPr>
            <a:r>
              <a:rPr lang="en-US" sz="1200" b="1" dirty="0">
                <a:latin typeface="Montserrat" pitchFamily="2" charset="0"/>
              </a:rPr>
              <a:t>Presenters must choose one of the following three topics </a:t>
            </a:r>
            <a:r>
              <a:rPr lang="en-US" sz="1200" dirty="0">
                <a:latin typeface="Montserrat" pitchFamily="2" charset="0"/>
              </a:rPr>
              <a:t>and align their pitch with the call opening as described in the “</a:t>
            </a:r>
            <a:r>
              <a:rPr lang="en-US" sz="1200" dirty="0">
                <a:highlight>
                  <a:srgbClr val="FFFF00"/>
                </a:highlight>
                <a:latin typeface="Montserrat" pitchFamily="2" charset="0"/>
              </a:rPr>
              <a:t>call document [add URL]</a:t>
            </a:r>
            <a:r>
              <a:rPr lang="en-US" sz="1200" dirty="0">
                <a:latin typeface="Montserrat" pitchFamily="2" charset="0"/>
              </a:rPr>
              <a:t>”:</a:t>
            </a:r>
          </a:p>
          <a:p>
            <a:pPr marL="171450" lvl="1" indent="-171450">
              <a:lnSpc>
                <a:spcPct val="100000"/>
              </a:lnSpc>
              <a:spcBef>
                <a:spcPts val="0"/>
              </a:spcBef>
              <a:spcAft>
                <a:spcPts val="1200"/>
              </a:spcAft>
              <a:buClr>
                <a:srgbClr val="2F53C3"/>
              </a:buClr>
            </a:pPr>
            <a:r>
              <a:rPr lang="de-DE" sz="1200" dirty="0">
                <a:highlight>
                  <a:srgbClr val="FFFF00"/>
                </a:highlight>
                <a:latin typeface="Montserrat" pitchFamily="2" charset="0"/>
              </a:rPr>
              <a:t>ADD TOPIC ID and TOPIC Title</a:t>
            </a:r>
          </a:p>
          <a:p>
            <a:pPr marL="171450" lvl="1" indent="-171450">
              <a:lnSpc>
                <a:spcPct val="100000"/>
              </a:lnSpc>
              <a:spcBef>
                <a:spcPts val="0"/>
              </a:spcBef>
              <a:spcAft>
                <a:spcPts val="1200"/>
              </a:spcAft>
              <a:buClr>
                <a:srgbClr val="2F53C3"/>
              </a:buClr>
            </a:pPr>
            <a:r>
              <a:rPr lang="de-DE" sz="1200" dirty="0">
                <a:latin typeface="Montserrat" pitchFamily="2" charset="0"/>
              </a:rPr>
              <a:t>…</a:t>
            </a:r>
          </a:p>
          <a:p>
            <a:pPr marL="0" lvl="0" indent="0">
              <a:lnSpc>
                <a:spcPct val="170000"/>
              </a:lnSpc>
              <a:spcBef>
                <a:spcPts val="0"/>
              </a:spcBef>
              <a:spcAft>
                <a:spcPts val="1200"/>
              </a:spcAft>
              <a:buClr>
                <a:srgbClr val="2F53C3"/>
              </a:buClr>
              <a:buNone/>
            </a:pPr>
            <a:r>
              <a:rPr lang="en-US" sz="1200" dirty="0">
                <a:latin typeface="Montserrat" pitchFamily="2" charset="0"/>
              </a:rPr>
              <a:t>The slides should </a:t>
            </a:r>
            <a:r>
              <a:rPr lang="en-US" sz="1200" dirty="0" err="1">
                <a:latin typeface="Montserrat" pitchFamily="2" charset="0"/>
              </a:rPr>
              <a:t>summarise</a:t>
            </a:r>
            <a:r>
              <a:rPr lang="en-US" sz="1200" dirty="0">
                <a:latin typeface="Montserrat" pitchFamily="2" charset="0"/>
              </a:rPr>
              <a:t> an idea proposal </a:t>
            </a:r>
            <a:r>
              <a:rPr lang="en-US" sz="1200" b="1" dirty="0">
                <a:latin typeface="Montserrat" pitchFamily="2" charset="0"/>
              </a:rPr>
              <a:t>as concise and pointed as possible</a:t>
            </a:r>
            <a:r>
              <a:rPr lang="en-US" sz="1200" dirty="0">
                <a:latin typeface="Montserrat" pitchFamily="2" charset="0"/>
              </a:rPr>
              <a:t>. </a:t>
            </a:r>
          </a:p>
          <a:p>
            <a:pPr marL="0" lvl="0" indent="0">
              <a:lnSpc>
                <a:spcPct val="170000"/>
              </a:lnSpc>
              <a:spcBef>
                <a:spcPts val="0"/>
              </a:spcBef>
              <a:spcAft>
                <a:spcPts val="1200"/>
              </a:spcAft>
              <a:buClr>
                <a:srgbClr val="2F53C3"/>
              </a:buClr>
              <a:buNone/>
            </a:pPr>
            <a:r>
              <a:rPr lang="en-US" sz="1200" b="1" dirty="0">
                <a:latin typeface="Montserrat" pitchFamily="2" charset="0"/>
              </a:rPr>
              <a:t>Indicate the topic in the file name</a:t>
            </a:r>
            <a:r>
              <a:rPr lang="en-US" sz="1200" dirty="0">
                <a:latin typeface="Montserrat" pitchFamily="2" charset="0"/>
              </a:rPr>
              <a:t>, followed by the name of the participant, for example </a:t>
            </a:r>
            <a:r>
              <a:rPr lang="en-US" sz="1200" dirty="0" err="1">
                <a:latin typeface="Montserrat" pitchFamily="2" charset="0"/>
              </a:rPr>
              <a:t>Pitch_CYBERAI_NAME</a:t>
            </a:r>
            <a:r>
              <a:rPr lang="en-US" sz="1200" dirty="0">
                <a:latin typeface="Montserrat" pitchFamily="2" charset="0"/>
              </a:rPr>
              <a:t>. </a:t>
            </a:r>
            <a:br>
              <a:rPr lang="en-US" sz="1200" dirty="0">
                <a:latin typeface="Montserrat" pitchFamily="2" charset="0"/>
              </a:rPr>
            </a:br>
            <a:r>
              <a:rPr lang="en-US" sz="1200" dirty="0">
                <a:latin typeface="Montserrat" pitchFamily="2" charset="0"/>
              </a:rPr>
              <a:t>In the case that you have ideas for several topics, you must submit a pitch for each topic. </a:t>
            </a:r>
          </a:p>
          <a:p>
            <a:pPr marL="0" lvl="0" indent="0">
              <a:lnSpc>
                <a:spcPct val="170000"/>
              </a:lnSpc>
              <a:spcBef>
                <a:spcPts val="0"/>
              </a:spcBef>
              <a:spcAft>
                <a:spcPts val="1200"/>
              </a:spcAft>
              <a:buClr>
                <a:srgbClr val="2F53C3"/>
              </a:buClr>
              <a:buNone/>
            </a:pPr>
            <a:r>
              <a:rPr lang="en-US" sz="1200" dirty="0">
                <a:latin typeface="Montserrat" pitchFamily="2" charset="0"/>
              </a:rPr>
              <a:t>It is recommended that the pitch describes the status of your consortium and/ or what capabilities or types of partners you are looking for.  Do include the name of the presenter and some contact details to give other participants the chance to reach out to you on a later date.</a:t>
            </a:r>
            <a:endParaRPr lang="de-DE" sz="1200" dirty="0">
              <a:latin typeface="Montserrat" pitchFamily="2" charset="0"/>
            </a:endParaRPr>
          </a:p>
          <a:p>
            <a:pPr marL="0" indent="0">
              <a:lnSpc>
                <a:spcPct val="170000"/>
              </a:lnSpc>
              <a:spcBef>
                <a:spcPts val="0"/>
              </a:spcBef>
              <a:buClr>
                <a:srgbClr val="2F53C3"/>
              </a:buClr>
              <a:buNone/>
            </a:pPr>
            <a:r>
              <a:rPr lang="de-DE" sz="1200" dirty="0" err="1">
                <a:latin typeface="Montserrat" pitchFamily="2" charset="0"/>
              </a:rPr>
              <a:t>Please</a:t>
            </a:r>
            <a:r>
              <a:rPr lang="de-DE" sz="1200" dirty="0">
                <a:latin typeface="Montserrat" pitchFamily="2" charset="0"/>
              </a:rPr>
              <a:t> </a:t>
            </a:r>
            <a:r>
              <a:rPr lang="de-DE" sz="1200" dirty="0" err="1">
                <a:latin typeface="Montserrat" pitchFamily="2" charset="0"/>
              </a:rPr>
              <a:t>note</a:t>
            </a:r>
            <a:r>
              <a:rPr lang="de-DE" sz="1200" dirty="0">
                <a:latin typeface="Montserrat" pitchFamily="2" charset="0"/>
              </a:rPr>
              <a:t> </a:t>
            </a:r>
            <a:r>
              <a:rPr lang="de-DE" sz="1200" dirty="0" err="1">
                <a:latin typeface="Montserrat" pitchFamily="2" charset="0"/>
              </a:rPr>
              <a:t>that</a:t>
            </a:r>
            <a:r>
              <a:rPr lang="de-DE" sz="1200" dirty="0">
                <a:latin typeface="Montserrat" pitchFamily="2" charset="0"/>
              </a:rPr>
              <a:t> </a:t>
            </a:r>
            <a:r>
              <a:rPr lang="de-DE" sz="1200" dirty="0" err="1">
                <a:latin typeface="Montserrat" pitchFamily="2" charset="0"/>
              </a:rPr>
              <a:t>the</a:t>
            </a:r>
            <a:r>
              <a:rPr lang="de-DE" sz="1200" dirty="0">
                <a:latin typeface="Montserrat" pitchFamily="2" charset="0"/>
              </a:rPr>
              <a:t> pitch </a:t>
            </a:r>
            <a:r>
              <a:rPr lang="de-DE" sz="1200" dirty="0" err="1">
                <a:latin typeface="Montserrat" pitchFamily="2" charset="0"/>
              </a:rPr>
              <a:t>can</a:t>
            </a:r>
            <a:r>
              <a:rPr lang="de-DE" sz="1200" dirty="0">
                <a:latin typeface="Montserrat" pitchFamily="2" charset="0"/>
              </a:rPr>
              <a:t> </a:t>
            </a:r>
            <a:r>
              <a:rPr lang="de-DE" sz="1200" dirty="0" err="1">
                <a:latin typeface="Montserrat" pitchFamily="2" charset="0"/>
              </a:rPr>
              <a:t>be</a:t>
            </a:r>
            <a:r>
              <a:rPr lang="de-DE" sz="1200" dirty="0">
                <a:latin typeface="Montserrat" pitchFamily="2" charset="0"/>
              </a:rPr>
              <a:t> </a:t>
            </a:r>
            <a:r>
              <a:rPr lang="de-DE" sz="1200" b="1" dirty="0" err="1">
                <a:latin typeface="Montserrat" pitchFamily="2" charset="0"/>
              </a:rPr>
              <a:t>up</a:t>
            </a:r>
            <a:r>
              <a:rPr lang="de-DE" sz="1200" b="1" dirty="0">
                <a:latin typeface="Montserrat" pitchFamily="2" charset="0"/>
              </a:rPr>
              <a:t> </a:t>
            </a:r>
            <a:r>
              <a:rPr lang="de-DE" sz="1200" b="1" dirty="0" err="1">
                <a:latin typeface="Montserrat" pitchFamily="2" charset="0"/>
              </a:rPr>
              <a:t>to</a:t>
            </a:r>
            <a:r>
              <a:rPr lang="de-DE" sz="1200" b="1" dirty="0">
                <a:latin typeface="Montserrat" pitchFamily="2" charset="0"/>
              </a:rPr>
              <a:t> 3 </a:t>
            </a:r>
            <a:r>
              <a:rPr lang="de-DE" sz="1200" b="1" dirty="0" err="1">
                <a:latin typeface="Montserrat" pitchFamily="2" charset="0"/>
              </a:rPr>
              <a:t>to</a:t>
            </a:r>
            <a:r>
              <a:rPr lang="de-DE" sz="1200" b="1" dirty="0">
                <a:latin typeface="Montserrat" pitchFamily="2" charset="0"/>
              </a:rPr>
              <a:t> 4 </a:t>
            </a:r>
            <a:r>
              <a:rPr lang="de-DE" sz="1200" b="1" dirty="0" err="1">
                <a:latin typeface="Montserrat" pitchFamily="2" charset="0"/>
              </a:rPr>
              <a:t>minutes</a:t>
            </a:r>
            <a:r>
              <a:rPr lang="de-DE" sz="1200" b="1" dirty="0">
                <a:latin typeface="Montserrat" pitchFamily="2" charset="0"/>
              </a:rPr>
              <a:t>. </a:t>
            </a:r>
            <a:r>
              <a:rPr lang="de-DE" sz="1000" dirty="0" err="1">
                <a:latin typeface="Montserrat" pitchFamily="2" charset="0"/>
              </a:rPr>
              <a:t>Depending</a:t>
            </a:r>
            <a:r>
              <a:rPr lang="de-DE" sz="1000" dirty="0">
                <a:latin typeface="Montserrat" pitchFamily="2" charset="0"/>
              </a:rPr>
              <a:t> on </a:t>
            </a:r>
            <a:r>
              <a:rPr lang="de-DE" sz="1000" dirty="0" err="1">
                <a:latin typeface="Montserrat" pitchFamily="2" charset="0"/>
              </a:rPr>
              <a:t>the</a:t>
            </a:r>
            <a:r>
              <a:rPr lang="de-DE" sz="1000" dirty="0">
                <a:latin typeface="Montserrat" pitchFamily="2" charset="0"/>
              </a:rPr>
              <a:t> </a:t>
            </a:r>
            <a:r>
              <a:rPr lang="de-DE" sz="1000" dirty="0" err="1">
                <a:latin typeface="Montserrat" pitchFamily="2" charset="0"/>
              </a:rPr>
              <a:t>amount</a:t>
            </a:r>
            <a:r>
              <a:rPr lang="de-DE" sz="1000" dirty="0">
                <a:latin typeface="Montserrat" pitchFamily="2" charset="0"/>
              </a:rPr>
              <a:t> </a:t>
            </a:r>
            <a:r>
              <a:rPr lang="de-DE" sz="1000" dirty="0" err="1">
                <a:latin typeface="Montserrat" pitchFamily="2" charset="0"/>
              </a:rPr>
              <a:t>of</a:t>
            </a:r>
            <a:r>
              <a:rPr lang="de-DE" sz="1000" dirty="0">
                <a:latin typeface="Montserrat" pitchFamily="2" charset="0"/>
              </a:rPr>
              <a:t> </a:t>
            </a:r>
            <a:r>
              <a:rPr lang="de-DE" sz="1000" dirty="0" err="1">
                <a:latin typeface="Montserrat" pitchFamily="2" charset="0"/>
              </a:rPr>
              <a:t>interest</a:t>
            </a:r>
            <a:r>
              <a:rPr lang="de-DE" sz="1000" dirty="0">
                <a:latin typeface="Montserrat" pitchFamily="2" charset="0"/>
              </a:rPr>
              <a:t> </a:t>
            </a:r>
            <a:r>
              <a:rPr lang="de-DE" sz="1000" dirty="0" err="1">
                <a:latin typeface="Montserrat" pitchFamily="2" charset="0"/>
              </a:rPr>
              <a:t>the</a:t>
            </a:r>
            <a:r>
              <a:rPr lang="de-DE" sz="1000" dirty="0">
                <a:latin typeface="Montserrat" pitchFamily="2" charset="0"/>
              </a:rPr>
              <a:t> </a:t>
            </a:r>
            <a:r>
              <a:rPr lang="de-DE" sz="1000" dirty="0" err="1">
                <a:latin typeface="Montserrat" pitchFamily="2" charset="0"/>
              </a:rPr>
              <a:t>single</a:t>
            </a:r>
            <a:r>
              <a:rPr lang="de-DE" sz="1000" dirty="0">
                <a:latin typeface="Montserrat" pitchFamily="2" charset="0"/>
              </a:rPr>
              <a:t> </a:t>
            </a:r>
            <a:r>
              <a:rPr lang="de-DE" sz="1000" dirty="0" err="1">
                <a:latin typeface="Montserrat" pitchFamily="2" charset="0"/>
              </a:rPr>
              <a:t>call</a:t>
            </a:r>
            <a:r>
              <a:rPr lang="de-DE" sz="1000" dirty="0">
                <a:latin typeface="Montserrat" pitchFamily="2" charset="0"/>
              </a:rPr>
              <a:t> </a:t>
            </a:r>
            <a:r>
              <a:rPr lang="de-DE" sz="1000" dirty="0" err="1">
                <a:latin typeface="Montserrat" pitchFamily="2" charset="0"/>
              </a:rPr>
              <a:t>topics</a:t>
            </a:r>
            <a:r>
              <a:rPr lang="de-DE" sz="1000" dirty="0">
                <a:latin typeface="Montserrat" pitchFamily="2" charset="0"/>
              </a:rPr>
              <a:t> </a:t>
            </a:r>
            <a:r>
              <a:rPr lang="de-DE" sz="1000" dirty="0" err="1">
                <a:latin typeface="Montserrat" pitchFamily="2" charset="0"/>
              </a:rPr>
              <a:t>receive</a:t>
            </a:r>
            <a:r>
              <a:rPr lang="de-DE" sz="1000" dirty="0">
                <a:latin typeface="Montserrat" pitchFamily="2" charset="0"/>
              </a:rPr>
              <a:t> </a:t>
            </a:r>
            <a:r>
              <a:rPr lang="de-DE" sz="1000" dirty="0" err="1">
                <a:latin typeface="Montserrat" pitchFamily="2" charset="0"/>
              </a:rPr>
              <a:t>we</a:t>
            </a:r>
            <a:r>
              <a:rPr lang="de-DE" sz="1000" dirty="0">
                <a:latin typeface="Montserrat" pitchFamily="2" charset="0"/>
              </a:rPr>
              <a:t> </a:t>
            </a:r>
            <a:r>
              <a:rPr lang="de-DE" sz="1000" dirty="0" err="1">
                <a:latin typeface="Montserrat" pitchFamily="2" charset="0"/>
              </a:rPr>
              <a:t>might</a:t>
            </a:r>
            <a:r>
              <a:rPr lang="de-DE" sz="1000" dirty="0">
                <a:latin typeface="Montserrat" pitchFamily="2" charset="0"/>
              </a:rPr>
              <a:t> </a:t>
            </a:r>
            <a:r>
              <a:rPr lang="de-DE" sz="1000" dirty="0" err="1">
                <a:latin typeface="Montserrat" pitchFamily="2" charset="0"/>
              </a:rPr>
              <a:t>consider</a:t>
            </a:r>
            <a:r>
              <a:rPr lang="de-DE" sz="1000" dirty="0">
                <a:latin typeface="Montserrat" pitchFamily="2" charset="0"/>
              </a:rPr>
              <a:t> </a:t>
            </a:r>
            <a:r>
              <a:rPr lang="de-DE" sz="1000" dirty="0" err="1">
                <a:latin typeface="Montserrat" pitchFamily="2" charset="0"/>
              </a:rPr>
              <a:t>the</a:t>
            </a:r>
            <a:r>
              <a:rPr lang="de-DE" sz="1000" dirty="0">
                <a:latin typeface="Montserrat" pitchFamily="2" charset="0"/>
              </a:rPr>
              <a:t> </a:t>
            </a:r>
            <a:r>
              <a:rPr lang="de-DE" sz="1000" dirty="0" err="1">
                <a:latin typeface="Montserrat" pitchFamily="2" charset="0"/>
              </a:rPr>
              <a:t>shorter</a:t>
            </a:r>
            <a:r>
              <a:rPr lang="de-DE" sz="1000" dirty="0">
                <a:latin typeface="Montserrat" pitchFamily="2" charset="0"/>
              </a:rPr>
              <a:t> </a:t>
            </a:r>
            <a:r>
              <a:rPr lang="de-DE" sz="1000" dirty="0" err="1">
                <a:latin typeface="Montserrat" pitchFamily="2" charset="0"/>
              </a:rPr>
              <a:t>timeframe</a:t>
            </a:r>
            <a:r>
              <a:rPr lang="de-DE" sz="1000" dirty="0">
                <a:latin typeface="Montserrat" pitchFamily="2" charset="0"/>
              </a:rPr>
              <a:t> </a:t>
            </a:r>
            <a:r>
              <a:rPr lang="de-DE" sz="1000" dirty="0" err="1">
                <a:latin typeface="Montserrat" pitchFamily="2" charset="0"/>
              </a:rPr>
              <a:t>to</a:t>
            </a:r>
            <a:r>
              <a:rPr lang="de-DE" sz="1000" dirty="0">
                <a:latin typeface="Montserrat" pitchFamily="2" charset="0"/>
              </a:rPr>
              <a:t> </a:t>
            </a:r>
            <a:r>
              <a:rPr lang="de-DE" sz="1000" dirty="0" err="1">
                <a:latin typeface="Montserrat" pitchFamily="2" charset="0"/>
              </a:rPr>
              <a:t>give</a:t>
            </a:r>
            <a:r>
              <a:rPr lang="de-DE" sz="1000" dirty="0">
                <a:latin typeface="Montserrat" pitchFamily="2" charset="0"/>
              </a:rPr>
              <a:t> </a:t>
            </a:r>
            <a:r>
              <a:rPr lang="de-DE" sz="1000" dirty="0" err="1">
                <a:latin typeface="Montserrat" pitchFamily="2" charset="0"/>
              </a:rPr>
              <a:t>as</a:t>
            </a:r>
            <a:r>
              <a:rPr lang="de-DE" sz="1000" dirty="0">
                <a:latin typeface="Montserrat" pitchFamily="2" charset="0"/>
              </a:rPr>
              <a:t> </a:t>
            </a:r>
            <a:r>
              <a:rPr lang="de-DE" sz="1000" dirty="0" err="1">
                <a:latin typeface="Montserrat" pitchFamily="2" charset="0"/>
              </a:rPr>
              <a:t>many</a:t>
            </a:r>
            <a:r>
              <a:rPr lang="de-DE" sz="1000" dirty="0">
                <a:latin typeface="Montserrat" pitchFamily="2" charset="0"/>
              </a:rPr>
              <a:t> </a:t>
            </a:r>
            <a:r>
              <a:rPr lang="de-DE" sz="1000" dirty="0" err="1">
                <a:latin typeface="Montserrat" pitchFamily="2" charset="0"/>
              </a:rPr>
              <a:t>participants</a:t>
            </a:r>
            <a:r>
              <a:rPr lang="de-DE" sz="1000" dirty="0">
                <a:latin typeface="Montserrat" pitchFamily="2" charset="0"/>
              </a:rPr>
              <a:t> </a:t>
            </a:r>
            <a:r>
              <a:rPr lang="de-DE" sz="1000" dirty="0" err="1">
                <a:latin typeface="Montserrat" pitchFamily="2" charset="0"/>
              </a:rPr>
              <a:t>as</a:t>
            </a:r>
            <a:r>
              <a:rPr lang="de-DE" sz="1000" dirty="0">
                <a:latin typeface="Montserrat" pitchFamily="2" charset="0"/>
              </a:rPr>
              <a:t> possible an </a:t>
            </a:r>
            <a:r>
              <a:rPr lang="de-DE" sz="1000" dirty="0" err="1">
                <a:latin typeface="Montserrat" pitchFamily="2" charset="0"/>
              </a:rPr>
              <a:t>opportunity</a:t>
            </a:r>
            <a:r>
              <a:rPr lang="de-DE" sz="1000" dirty="0">
                <a:latin typeface="Montserrat" pitchFamily="2" charset="0"/>
              </a:rPr>
              <a:t> </a:t>
            </a:r>
            <a:r>
              <a:rPr lang="de-DE" sz="1000" dirty="0" err="1">
                <a:latin typeface="Montserrat" pitchFamily="2" charset="0"/>
              </a:rPr>
              <a:t>to</a:t>
            </a:r>
            <a:r>
              <a:rPr lang="de-DE" sz="1000" dirty="0">
                <a:latin typeface="Montserrat" pitchFamily="2" charset="0"/>
              </a:rPr>
              <a:t> </a:t>
            </a:r>
            <a:r>
              <a:rPr lang="de-DE" sz="1000" dirty="0" err="1">
                <a:latin typeface="Montserrat" pitchFamily="2" charset="0"/>
              </a:rPr>
              <a:t>present</a:t>
            </a:r>
            <a:r>
              <a:rPr lang="de-DE" sz="1000" dirty="0">
                <a:latin typeface="Montserrat" pitchFamily="2" charset="0"/>
              </a:rPr>
              <a:t> </a:t>
            </a:r>
            <a:r>
              <a:rPr lang="de-DE" sz="1000" dirty="0" err="1">
                <a:latin typeface="Montserrat" pitchFamily="2" charset="0"/>
              </a:rPr>
              <a:t>their</a:t>
            </a:r>
            <a:r>
              <a:rPr lang="de-DE" sz="1000" dirty="0">
                <a:latin typeface="Montserrat" pitchFamily="2" charset="0"/>
              </a:rPr>
              <a:t> </a:t>
            </a:r>
            <a:r>
              <a:rPr lang="de-DE" sz="1000" dirty="0" err="1">
                <a:latin typeface="Montserrat" pitchFamily="2" charset="0"/>
              </a:rPr>
              <a:t>pitches</a:t>
            </a:r>
            <a:r>
              <a:rPr lang="de-DE" sz="1000" dirty="0">
                <a:latin typeface="Montserrat" pitchFamily="2" charset="0"/>
              </a:rPr>
              <a:t>.</a:t>
            </a:r>
          </a:p>
          <a:p>
            <a:pPr marL="0" indent="0">
              <a:lnSpc>
                <a:spcPct val="170000"/>
              </a:lnSpc>
              <a:spcBef>
                <a:spcPts val="0"/>
              </a:spcBef>
              <a:buClr>
                <a:srgbClr val="2F53C3"/>
              </a:buClr>
              <a:buNone/>
            </a:pPr>
            <a:endParaRPr lang="en-GB" sz="1200" i="1" dirty="0">
              <a:latin typeface="Montserrat" pitchFamily="2" charset="0"/>
            </a:endParaRPr>
          </a:p>
          <a:p>
            <a:pPr>
              <a:lnSpc>
                <a:spcPct val="170000"/>
              </a:lnSpc>
              <a:spcBef>
                <a:spcPts val="0"/>
              </a:spcBef>
              <a:buClr>
                <a:srgbClr val="2F53C3"/>
              </a:buClr>
            </a:pPr>
            <a:endParaRPr lang="en-GB" sz="1200" i="1" dirty="0">
              <a:latin typeface="Montserrat" pitchFamily="2" charset="0"/>
            </a:endParaRPr>
          </a:p>
        </p:txBody>
      </p:sp>
    </p:spTree>
    <p:extLst>
      <p:ext uri="{BB962C8B-B14F-4D97-AF65-F5344CB8AC3E}">
        <p14:creationId xmlns:p14="http://schemas.microsoft.com/office/powerpoint/2010/main" val="48854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134F3100-C118-8A5D-D7A5-259C8D323C64}"/>
              </a:ext>
            </a:extLst>
          </p:cNvPr>
          <p:cNvSpPr>
            <a:spLocks noGrp="1"/>
          </p:cNvSpPr>
          <p:nvPr/>
        </p:nvSpPr>
        <p:spPr>
          <a:xfrm>
            <a:off x="207437" y="534573"/>
            <a:ext cx="10515600" cy="93662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000" b="1" dirty="0">
                <a:latin typeface="Montserrat" pitchFamily="2" charset="0"/>
              </a:rPr>
              <a:t>[Project idea/proposal/consortium]</a:t>
            </a:r>
          </a:p>
        </p:txBody>
      </p:sp>
      <p:sp>
        <p:nvSpPr>
          <p:cNvPr id="7" name="Content Placeholder 2">
            <a:extLst>
              <a:ext uri="{FF2B5EF4-FFF2-40B4-BE49-F238E27FC236}">
                <a16:creationId xmlns:a16="http://schemas.microsoft.com/office/drawing/2014/main" id="{D45E06B1-92FB-874B-6EDD-4F71BB7E7558}"/>
              </a:ext>
            </a:extLst>
          </p:cNvPr>
          <p:cNvSpPr>
            <a:spLocks noGrp="1"/>
          </p:cNvSpPr>
          <p:nvPr>
            <p:custDataLst>
              <p:tags r:id="rId1"/>
            </p:custDataLst>
          </p:nvPr>
        </p:nvSpPr>
        <p:spPr>
          <a:xfrm>
            <a:off x="521365" y="2130384"/>
            <a:ext cx="11296823" cy="326457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
                <a:srgbClr val="2F53C3"/>
              </a:buClr>
            </a:pPr>
            <a:r>
              <a:rPr lang="en-GB" sz="1600" dirty="0">
                <a:latin typeface="Montserrat" pitchFamily="2" charset="0"/>
              </a:rPr>
              <a:t>Project objectives and scope</a:t>
            </a:r>
          </a:p>
          <a:p>
            <a:pPr>
              <a:buClr>
                <a:srgbClr val="2F53C3"/>
              </a:buClr>
            </a:pPr>
            <a:r>
              <a:rPr lang="en-GB" sz="1600" dirty="0">
                <a:latin typeface="Montserrat" pitchFamily="2" charset="0"/>
              </a:rPr>
              <a:t>Key activities</a:t>
            </a:r>
          </a:p>
          <a:p>
            <a:pPr>
              <a:buClr>
                <a:srgbClr val="2F53C3"/>
              </a:buClr>
            </a:pPr>
            <a:r>
              <a:rPr lang="en-US" sz="1600" dirty="0">
                <a:latin typeface="Montserrat" pitchFamily="2" charset="0"/>
              </a:rPr>
              <a:t>Key expected outcomes</a:t>
            </a:r>
          </a:p>
          <a:p>
            <a:pPr>
              <a:buClr>
                <a:srgbClr val="2F53C3"/>
              </a:buClr>
            </a:pPr>
            <a:r>
              <a:rPr lang="en-US" sz="1600" dirty="0">
                <a:latin typeface="Montserrat" pitchFamily="2" charset="0"/>
              </a:rPr>
              <a:t>Preceding proposals to build on / previous expertise with EU projects</a:t>
            </a:r>
          </a:p>
          <a:p>
            <a:pPr>
              <a:buClr>
                <a:srgbClr val="2F53C3"/>
              </a:buClr>
            </a:pPr>
            <a:r>
              <a:rPr lang="en-US" sz="1600" dirty="0">
                <a:latin typeface="Montserrat" pitchFamily="2" charset="0"/>
              </a:rPr>
              <a:t>Skills you cover</a:t>
            </a:r>
          </a:p>
          <a:p>
            <a:pPr lvl="1">
              <a:buClr>
                <a:srgbClr val="2F53C3"/>
              </a:buClr>
            </a:pPr>
            <a:r>
              <a:rPr lang="en-US" sz="1600" dirty="0">
                <a:latin typeface="Montserrat" pitchFamily="2" charset="0"/>
              </a:rPr>
              <a:t>… (what you are offering)</a:t>
            </a:r>
          </a:p>
          <a:p>
            <a:pPr>
              <a:buClr>
                <a:srgbClr val="2F53C3"/>
              </a:buClr>
            </a:pPr>
            <a:endParaRPr lang="en-GB" sz="1600" dirty="0">
              <a:latin typeface="Montserrat" pitchFamily="2" charset="0"/>
            </a:endParaRPr>
          </a:p>
          <a:p>
            <a:pPr>
              <a:buClr>
                <a:srgbClr val="2F53C3"/>
              </a:buClr>
            </a:pPr>
            <a:r>
              <a:rPr lang="en-US" sz="1600" dirty="0">
                <a:latin typeface="Montserrat" pitchFamily="2" charset="0"/>
              </a:rPr>
              <a:t>Complementary skills needed for the proposed project/consortium</a:t>
            </a:r>
          </a:p>
          <a:p>
            <a:pPr lvl="1">
              <a:buClr>
                <a:srgbClr val="2F53C3"/>
              </a:buClr>
            </a:pPr>
            <a:r>
              <a:rPr lang="en-US" sz="1600" dirty="0">
                <a:latin typeface="Montserrat" pitchFamily="2" charset="0"/>
              </a:rPr>
              <a:t>… (what you are looking for in a potential project partner)</a:t>
            </a:r>
          </a:p>
          <a:p>
            <a:pPr marL="0" indent="0">
              <a:buClr>
                <a:srgbClr val="2F53C3"/>
              </a:buClr>
              <a:buNone/>
            </a:pPr>
            <a:endParaRPr lang="en-US" sz="1600" b="1" dirty="0">
              <a:latin typeface="Montserrat" pitchFamily="2" charset="0"/>
            </a:endParaRPr>
          </a:p>
          <a:p>
            <a:pPr>
              <a:buClr>
                <a:srgbClr val="2F53C3"/>
              </a:buClr>
            </a:pPr>
            <a:endParaRPr lang="en-GB" sz="1600" b="1" dirty="0">
              <a:latin typeface="Montserrat" pitchFamily="2" charset="0"/>
            </a:endParaRPr>
          </a:p>
        </p:txBody>
      </p:sp>
      <p:sp>
        <p:nvSpPr>
          <p:cNvPr id="8" name="Rectangle 7">
            <a:extLst>
              <a:ext uri="{FF2B5EF4-FFF2-40B4-BE49-F238E27FC236}">
                <a16:creationId xmlns:a16="http://schemas.microsoft.com/office/drawing/2014/main" id="{626288BE-5747-31F1-CE09-0DDC403D9699}"/>
              </a:ext>
            </a:extLst>
          </p:cNvPr>
          <p:cNvSpPr/>
          <p:nvPr/>
        </p:nvSpPr>
        <p:spPr>
          <a:xfrm>
            <a:off x="9881935" y="575733"/>
            <a:ext cx="2310063" cy="938463"/>
          </a:xfrm>
          <a:prstGeom prst="rect">
            <a:avLst/>
          </a:prstGeom>
          <a:solidFill>
            <a:schemeClr val="accent1">
              <a:lumMod val="20000"/>
              <a:lumOff val="80000"/>
            </a:schemeClr>
          </a:solidFill>
          <a:ln>
            <a:solidFill>
              <a:srgbClr val="2F53C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1600" b="1" dirty="0">
                <a:solidFill>
                  <a:srgbClr val="003399"/>
                </a:solidFill>
                <a:latin typeface="Montserrat" pitchFamily="2" charset="0"/>
              </a:rPr>
              <a:t>[NAME]</a:t>
            </a:r>
          </a:p>
          <a:p>
            <a:r>
              <a:rPr lang="en-GB" sz="1600" b="1" dirty="0">
                <a:solidFill>
                  <a:srgbClr val="003399"/>
                </a:solidFill>
                <a:latin typeface="Montserrat" pitchFamily="2" charset="0"/>
              </a:rPr>
              <a:t>[CONTACT]</a:t>
            </a:r>
          </a:p>
          <a:p>
            <a:r>
              <a:rPr lang="en-GB" sz="1600" b="1" dirty="0">
                <a:solidFill>
                  <a:srgbClr val="003399"/>
                </a:solidFill>
                <a:latin typeface="Montserrat" pitchFamily="2" charset="0"/>
              </a:rPr>
              <a:t>[LOGO]</a:t>
            </a:r>
          </a:p>
        </p:txBody>
      </p:sp>
      <p:sp>
        <p:nvSpPr>
          <p:cNvPr id="9" name="Tekstvak 1">
            <a:extLst>
              <a:ext uri="{FF2B5EF4-FFF2-40B4-BE49-F238E27FC236}">
                <a16:creationId xmlns:a16="http://schemas.microsoft.com/office/drawing/2014/main" id="{0C543DCF-CD13-BD3B-D3D9-E3C8835125D7}"/>
              </a:ext>
            </a:extLst>
          </p:cNvPr>
          <p:cNvSpPr txBox="1"/>
          <p:nvPr>
            <p:custDataLst>
              <p:tags r:id="rId2"/>
            </p:custDataLst>
          </p:nvPr>
        </p:nvSpPr>
        <p:spPr>
          <a:xfrm>
            <a:off x="345460" y="1284914"/>
            <a:ext cx="707447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latin typeface="Montserrat" pitchFamily="2" charset="0"/>
                <a:ea typeface="Calibri Light"/>
                <a:cs typeface="Calibri Light"/>
              </a:rPr>
              <a:t>[Proposal name, targeted call topic ID]</a:t>
            </a:r>
            <a:endParaRPr lang="nl-NL" dirty="0">
              <a:latin typeface="Montserrat" pitchFamily="2" charset="0"/>
            </a:endParaRPr>
          </a:p>
        </p:txBody>
      </p:sp>
      <p:sp>
        <p:nvSpPr>
          <p:cNvPr id="2" name="Rechteck 1"/>
          <p:cNvSpPr/>
          <p:nvPr/>
        </p:nvSpPr>
        <p:spPr>
          <a:xfrm>
            <a:off x="0" y="17366"/>
            <a:ext cx="2138727" cy="369332"/>
          </a:xfrm>
          <a:prstGeom prst="rect">
            <a:avLst/>
          </a:prstGeom>
        </p:spPr>
        <p:txBody>
          <a:bodyPr wrap="none">
            <a:spAutoFit/>
          </a:bodyPr>
          <a:lstStyle/>
          <a:p>
            <a:r>
              <a:rPr lang="en-GB" b="1" dirty="0">
                <a:solidFill>
                  <a:schemeClr val="bg2">
                    <a:lumMod val="50000"/>
                  </a:schemeClr>
                </a:solidFill>
                <a:latin typeface="Montserrat" pitchFamily="2" charset="0"/>
              </a:rPr>
              <a:t>Template Type 1</a:t>
            </a:r>
          </a:p>
        </p:txBody>
      </p:sp>
    </p:spTree>
    <p:extLst>
      <p:ext uri="{BB962C8B-B14F-4D97-AF65-F5344CB8AC3E}">
        <p14:creationId xmlns:p14="http://schemas.microsoft.com/office/powerpoint/2010/main" val="504425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B24FD3E-8327-31EA-F0E9-3DA19D89C19B}"/>
              </a:ext>
            </a:extLst>
          </p:cNvPr>
          <p:cNvSpPr/>
          <p:nvPr>
            <p:custDataLst>
              <p:tags r:id="rId1"/>
            </p:custDataLst>
          </p:nvPr>
        </p:nvSpPr>
        <p:spPr>
          <a:xfrm>
            <a:off x="9881937" y="455613"/>
            <a:ext cx="2310063" cy="938463"/>
          </a:xfrm>
          <a:prstGeom prst="rect">
            <a:avLst/>
          </a:prstGeom>
          <a:solidFill>
            <a:schemeClr val="accent1">
              <a:lumMod val="20000"/>
              <a:lumOff val="80000"/>
            </a:schemeClr>
          </a:solidFill>
          <a:ln>
            <a:solidFill>
              <a:srgbClr val="2F53C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b="1" dirty="0">
                <a:solidFill>
                  <a:srgbClr val="003399"/>
                </a:solidFill>
                <a:latin typeface="Montserrat" pitchFamily="2" charset="0"/>
              </a:rPr>
              <a:t>[NAME]</a:t>
            </a:r>
          </a:p>
          <a:p>
            <a:r>
              <a:rPr lang="en-GB" b="1" dirty="0">
                <a:solidFill>
                  <a:srgbClr val="003399"/>
                </a:solidFill>
                <a:latin typeface="Montserrat" pitchFamily="2" charset="0"/>
              </a:rPr>
              <a:t>[CONTACT]</a:t>
            </a:r>
          </a:p>
          <a:p>
            <a:r>
              <a:rPr lang="en-GB" b="1" dirty="0">
                <a:solidFill>
                  <a:srgbClr val="003399"/>
                </a:solidFill>
                <a:latin typeface="Montserrat" pitchFamily="2" charset="0"/>
              </a:rPr>
              <a:t>[LOGO]</a:t>
            </a:r>
          </a:p>
        </p:txBody>
      </p:sp>
      <p:sp>
        <p:nvSpPr>
          <p:cNvPr id="5" name="Title 1">
            <a:extLst>
              <a:ext uri="{FF2B5EF4-FFF2-40B4-BE49-F238E27FC236}">
                <a16:creationId xmlns:a16="http://schemas.microsoft.com/office/drawing/2014/main" id="{CFF860FE-2001-9B0B-AF29-EAEAB691E32F}"/>
              </a:ext>
            </a:extLst>
          </p:cNvPr>
          <p:cNvSpPr>
            <a:spLocks noGrp="1"/>
          </p:cNvSpPr>
          <p:nvPr>
            <p:custDataLst>
              <p:tags r:id="rId2"/>
            </p:custDataLst>
          </p:nvPr>
        </p:nvSpPr>
        <p:spPr>
          <a:xfrm>
            <a:off x="307731" y="219978"/>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000" b="1" dirty="0">
                <a:latin typeface="Montserrat" pitchFamily="2" charset="0"/>
              </a:rPr>
              <a:t>[Organisation looking for project]</a:t>
            </a:r>
          </a:p>
        </p:txBody>
      </p:sp>
      <p:sp>
        <p:nvSpPr>
          <p:cNvPr id="6" name="Content Placeholder 2">
            <a:extLst>
              <a:ext uri="{FF2B5EF4-FFF2-40B4-BE49-F238E27FC236}">
                <a16:creationId xmlns:a16="http://schemas.microsoft.com/office/drawing/2014/main" id="{31B6989B-D3B2-FDE8-E7D0-C33E388F2E09}"/>
              </a:ext>
            </a:extLst>
          </p:cNvPr>
          <p:cNvSpPr>
            <a:spLocks noGrp="1"/>
          </p:cNvSpPr>
          <p:nvPr>
            <p:custDataLst>
              <p:tags r:id="rId3"/>
            </p:custDataLst>
          </p:nvPr>
        </p:nvSpPr>
        <p:spPr>
          <a:xfrm>
            <a:off x="598541" y="1972375"/>
            <a:ext cx="11219648" cy="35648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buClr>
                <a:srgbClr val="2F53C3"/>
              </a:buClr>
            </a:pPr>
            <a:r>
              <a:rPr lang="en-GB" sz="2000" dirty="0">
                <a:latin typeface="Montserrat" pitchFamily="2" charset="0"/>
              </a:rPr>
              <a:t>What does your organisation do? </a:t>
            </a:r>
          </a:p>
          <a:p>
            <a:pPr>
              <a:lnSpc>
                <a:spcPct val="100000"/>
              </a:lnSpc>
              <a:spcBef>
                <a:spcPts val="0"/>
              </a:spcBef>
              <a:buClr>
                <a:srgbClr val="2F53C3"/>
              </a:buClr>
            </a:pPr>
            <a:r>
              <a:rPr lang="en-GB" sz="2000" dirty="0">
                <a:latin typeface="Montserrat" pitchFamily="2" charset="0"/>
              </a:rPr>
              <a:t>What do you specialise in?</a:t>
            </a:r>
          </a:p>
          <a:p>
            <a:pPr marL="0" indent="0">
              <a:lnSpc>
                <a:spcPct val="100000"/>
              </a:lnSpc>
              <a:spcBef>
                <a:spcPts val="0"/>
              </a:spcBef>
              <a:buClr>
                <a:srgbClr val="2F53C3"/>
              </a:buClr>
              <a:buNone/>
            </a:pPr>
            <a:endParaRPr lang="en-GB" sz="1800" dirty="0">
              <a:latin typeface="Montserrat" pitchFamily="2" charset="0"/>
            </a:endParaRPr>
          </a:p>
          <a:p>
            <a:pPr>
              <a:lnSpc>
                <a:spcPct val="100000"/>
              </a:lnSpc>
              <a:spcBef>
                <a:spcPts val="0"/>
              </a:spcBef>
              <a:buClr>
                <a:srgbClr val="2F53C3"/>
              </a:buClr>
            </a:pPr>
            <a:r>
              <a:rPr lang="en-US" sz="2200" i="1" u="sng" dirty="0">
                <a:latin typeface="Montserrat" pitchFamily="2" charset="0"/>
              </a:rPr>
              <a:t>What skills can you bring to projects/consortia? In what type of role?</a:t>
            </a:r>
          </a:p>
          <a:p>
            <a:pPr lvl="2">
              <a:lnSpc>
                <a:spcPct val="100000"/>
              </a:lnSpc>
              <a:spcBef>
                <a:spcPts val="0"/>
              </a:spcBef>
              <a:buClr>
                <a:srgbClr val="2F53C3"/>
              </a:buClr>
            </a:pPr>
            <a:r>
              <a:rPr lang="en-US" sz="1600" dirty="0">
                <a:latin typeface="Montserrat" pitchFamily="2" charset="0"/>
              </a:rPr>
              <a:t>Skills: any scientific/technical type of skill or expertise</a:t>
            </a:r>
          </a:p>
          <a:p>
            <a:pPr lvl="2">
              <a:lnSpc>
                <a:spcPct val="100000"/>
              </a:lnSpc>
              <a:spcBef>
                <a:spcPts val="0"/>
              </a:spcBef>
              <a:buClr>
                <a:srgbClr val="2F53C3"/>
              </a:buClr>
            </a:pPr>
            <a:r>
              <a:rPr lang="en-US" sz="1600" dirty="0">
                <a:latin typeface="Montserrat" pitchFamily="2" charset="0"/>
              </a:rPr>
              <a:t>Role: e.g. project coordinator, work package/task leader (what subject?), subcontracting, in-kind contributions (specify type</a:t>
            </a:r>
            <a:r>
              <a:rPr lang="en-US" sz="1800" dirty="0">
                <a:latin typeface="Montserrat" pitchFamily="2" charset="0"/>
              </a:rPr>
              <a:t>)</a:t>
            </a:r>
          </a:p>
          <a:p>
            <a:pPr lvl="1">
              <a:buClr>
                <a:srgbClr val="2F53C3"/>
              </a:buClr>
            </a:pPr>
            <a:endParaRPr lang="en-GB" sz="1800" dirty="0">
              <a:latin typeface="Montserrat" pitchFamily="2" charset="0"/>
            </a:endParaRPr>
          </a:p>
          <a:p>
            <a:pPr>
              <a:lnSpc>
                <a:spcPct val="100000"/>
              </a:lnSpc>
              <a:spcBef>
                <a:spcPts val="0"/>
              </a:spcBef>
              <a:buClr>
                <a:srgbClr val="2F53C3"/>
              </a:buClr>
            </a:pPr>
            <a:r>
              <a:rPr lang="en-GB" sz="2000" dirty="0">
                <a:latin typeface="Montserrat" pitchFamily="2" charset="0"/>
              </a:rPr>
              <a:t>Current/previous activities within [topic related area]? Prior experience in EU projects?</a:t>
            </a:r>
          </a:p>
        </p:txBody>
      </p:sp>
      <p:sp>
        <p:nvSpPr>
          <p:cNvPr id="7" name="Rechteck 6"/>
          <p:cNvSpPr/>
          <p:nvPr/>
        </p:nvSpPr>
        <p:spPr>
          <a:xfrm>
            <a:off x="0" y="17366"/>
            <a:ext cx="2252540" cy="369332"/>
          </a:xfrm>
          <a:prstGeom prst="rect">
            <a:avLst/>
          </a:prstGeom>
        </p:spPr>
        <p:txBody>
          <a:bodyPr wrap="none">
            <a:spAutoFit/>
          </a:bodyPr>
          <a:lstStyle/>
          <a:p>
            <a:r>
              <a:rPr lang="en-GB" b="1" dirty="0">
                <a:solidFill>
                  <a:schemeClr val="bg2">
                    <a:lumMod val="50000"/>
                  </a:schemeClr>
                </a:solidFill>
                <a:latin typeface="Montserrat" pitchFamily="2" charset="0"/>
              </a:rPr>
              <a:t>Template Type 2</a:t>
            </a:r>
          </a:p>
        </p:txBody>
      </p:sp>
      <p:sp>
        <p:nvSpPr>
          <p:cNvPr id="8" name="Tekstvak 4">
            <a:extLst>
              <a:ext uri="{FF2B5EF4-FFF2-40B4-BE49-F238E27FC236}">
                <a16:creationId xmlns:a16="http://schemas.microsoft.com/office/drawing/2014/main" id="{3A3368DC-13FB-8A30-2EDD-9A28BB345BD3}"/>
              </a:ext>
            </a:extLst>
          </p:cNvPr>
          <p:cNvSpPr txBox="1"/>
          <p:nvPr>
            <p:custDataLst>
              <p:tags r:id="rId4"/>
            </p:custDataLst>
          </p:nvPr>
        </p:nvSpPr>
        <p:spPr>
          <a:xfrm>
            <a:off x="445753" y="1037412"/>
            <a:ext cx="707447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dirty="0">
                <a:latin typeface="Montserrat" pitchFamily="2" charset="0"/>
                <a:ea typeface="Calibri Light"/>
                <a:cs typeface="Calibri Light"/>
              </a:rPr>
              <a:t>[Targeted call topic ID]</a:t>
            </a:r>
            <a:endParaRPr lang="en-GB" dirty="0">
              <a:latin typeface="Montserrat" pitchFamily="2" charset="0"/>
            </a:endParaRPr>
          </a:p>
        </p:txBody>
      </p:sp>
    </p:spTree>
    <p:extLst>
      <p:ext uri="{BB962C8B-B14F-4D97-AF65-F5344CB8AC3E}">
        <p14:creationId xmlns:p14="http://schemas.microsoft.com/office/powerpoint/2010/main" val="187058713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MPOWERCHARTSPROPERTIES_A_0" val="AAAAAAH//////////wEAAAAAAAAAAAAAACoqIFRoaXMgaXMgYSBMaXRlREIgZmlsZSAqKgcE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g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EBAQEBAQEBAQEBAQEBAQMAAAAAAAAAAwAAAAMAAAAA/////wQASwwAAAAAAAAAAAAAIAD///////////////8AAAD///////////////8DAAAAAgD///////////////////////////////////////////////////////////////////////////////////////////////////////////////////////////////////////////////////////////////////////////////////////////////////////////////////////////////////////////////////////////////////////////////////////////////////////////////////////////////////////////////////////////////////////////////////////////////////////////////////////////////////////////////////////////////////////////////////////////////////////////////8BACAA////////////////AAAO////////AwAAAAMA////////////////////////////////////////////////////////////////////////////////////////////////////////////////////////////////////////////////////////////////////////////////////////////////////////////////////////////////////////////////////////////////////////////////////////////////////////////////////////////////////////////////////////////////////////////////////////////////////////////////////////////////////////////////////////////////////////////////////////////////////////////////////////AgABAP///////wUAAAACABAAC84XnhD9mvRCmHhME+oPotAEAAAAAAADAAAAAAADAAAAAwADAAEA////////BQAAAAMAEAALofxpn6koRUmvJqUIdCmQIQQAAAABAAMAAAACAAMAAAA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CAI4OAAAAAAAAAAAAAP/////GAMYAAAAFX2lkABAAAAAEzheeEP2a9EKYeEwT6g+i0ANEYXRhAFMAAAAIUHJlc2VudGF0aW9uU2Nhbm5lZEZvckxpbmtlZFNoYXBlcwAAAk51bWJlckZvcm1hdFNlcGFyYXRvck1vZGUACgAAAEF1dG9tYXRpYwAAAk5hbWUAJAAAAExpbmtlZFNoYXBlUHJlc2VudGF0aW9uU2V0dGluZ3NEYXRhABBWZXJzaW9uAAAAAAAJTGFzdFdyaXRlAHsMYpyaAQAAAAEA/////4MAgwAAAAVfaWQAEAAAAASh/GmfqShFSa8mpQh0KZAhA0RhdGEAGwAAAARMaW5rZWRTaGFwZURhdGEABQAAAAAAAk5hbWUAGQAAAExpbmtlZFNoYXBlc0RhdGFQcm9wZXJ0eQAQVmVyc2lvbgABAAAACUxhc3RXcml0ZQB3DGKcmg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AAsDAAAAAAAAAAAAAAgAf///////////////wAAAP///////////////wUAAAACAP///////////////////////////////////////////////////////////////////////////////////////////////////////////////////////////////////////////////////////////////////////////////////////////////////////////////////////////////////////////////////////////////////////////////////////////////////////////////////////////////////////////////////////////////////////////////////////////////////////////////////////////////////////////////////////////////////////////////////////////////////////////////wEAIAH///////////////8AAA7///////8FAAAAAwD///////////////////////////////////////////////////////////////////////////////////////////////////////////////////////////////////////////////////////////////////////////////////////////////////////////////////////////////////////////////////////////////////////////////////////////////////////////////////////////////////////////////////////////////////////////////////////////////////////////////////////////////////////////////////////////////////////////////////////////////////////////////////////8CAAEBAwAAAAIA////////JQAGTGlua2VkU2hhcGVQcmVzZW50YXRpb25TZXR0aW5nc0RhdGFfMAQAAAAAAAUAAAAAAAUAAAADAAMAAQEDAAAAAwD///////8aAAZMaW5rZWRTaGFwZXNEYXRhUHJvcGVydHlfMQQAAAABAAUAAAACAAUAAAA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A"/>
  <p:tag name="EMPOWERCHARTSPROPERTIES_LASTWRITEDATE" val="638991570628663282"/>
  <p:tag name="EMPOWERCHARTSPROPERTIES_A_LENGTH" val="24576"/>
</p:tagLst>
</file>

<file path=ppt/tags/tag10.xml><?xml version="1.0" encoding="utf-8"?>
<p:tagLst xmlns:a="http://schemas.openxmlformats.org/drawingml/2006/main" xmlns:r="http://schemas.openxmlformats.org/officeDocument/2006/relationships" xmlns:p="http://schemas.openxmlformats.org/presentationml/2006/main">
  <p:tag name="RUNTIME_ID" val="531e327b-131e-4405-b3ca-9b38a38fe394"/>
  <p:tag name="48BF21A5108747249F30123685C0EE96-0" val="&lt;Properties&gt;&#10;  &lt;Property Name=&quot;LinkDataList&quot; Version=&quot;1&quot;&gt;&#10;    &lt;data&gt;kA==&lt;/data&gt;&#10;    &lt;timestamp&gt;638991578981576324&lt;/timestamp&gt;&#10;  &lt;/Property&gt;&#10;  &lt;Property Name=&quot;PersonalId&quot; Version=&quot;0&quot;&gt;&#10;    &lt;data&gt;kaA=&lt;/data&gt;&#10;    &lt;timestamp&gt;638991578981576324&lt;/timestamp&gt;&#10;  &lt;/Property&gt;&#10;&lt;/Properties&gt;"/>
  <p:tag name="EMPOWER_CHARTS_DATA_ID" val="48BF21A5108747249F30123685C0EE96"/>
  <p:tag name="EMPOWER_DATA_LAST_WRITE" val="638991578991994620"/>
</p:tagLst>
</file>

<file path=ppt/tags/tag11.xml><?xml version="1.0" encoding="utf-8"?>
<p:tagLst xmlns:a="http://schemas.openxmlformats.org/drawingml/2006/main" xmlns:r="http://schemas.openxmlformats.org/officeDocument/2006/relationships" xmlns:p="http://schemas.openxmlformats.org/presentationml/2006/main">
  <p:tag name="RUNTIME_ID" val="f3020daf-3dca-46fb-b46a-299294a3beec"/>
  <p:tag name="E51763F9217046FCA1A5FA6A66440FEF-0" val="&lt;Properties&gt;&#10;  &lt;Property Name=&quot;LinkDataList&quot; Version=&quot;1&quot;&gt;&#10;    &lt;data&gt;kA==&lt;/data&gt;&#10;    &lt;timestamp&gt;638991578975839971&lt;/timestamp&gt;&#10;  &lt;/Property&gt;&#10;  &lt;Property Name=&quot;PersonalId&quot; Version=&quot;0&quot;&gt;&#10;    &lt;data&gt;kaA=&lt;/data&gt;&#10;    &lt;timestamp&gt;638991578975839971&lt;/timestamp&gt;&#10;  &lt;/Property&gt;&#10;&lt;/Properties&gt;"/>
  <p:tag name="EMPOWER_CHARTS_DATA_ID" val="E51763F9217046FCA1A5FA6A66440FEF"/>
  <p:tag name="EMPOWER_DATA_LAST_WRITE" val="638991578985965708"/>
</p:tagLst>
</file>

<file path=ppt/tags/tag2.xml><?xml version="1.0" encoding="utf-8"?>
<p:tagLst xmlns:a="http://schemas.openxmlformats.org/drawingml/2006/main" xmlns:r="http://schemas.openxmlformats.org/officeDocument/2006/relationships" xmlns:p="http://schemas.openxmlformats.org/presentationml/2006/main">
  <p:tag name="RUNTIME_ID" val="a0b68537-6dd5-41b6-bb24-128847dbe859"/>
  <p:tag name="854E0F4CF902405AB11AD9C7F8BEE1F1-0" val="&lt;Properties&gt;&#10;  &lt;Property Name=&quot;LinkDataList&quot; Version=&quot;1&quot;&gt;&#10;    &lt;data&gt;kA==&lt;/data&gt;&#10;    &lt;timestamp&gt;638991578096753794&lt;/timestamp&gt;&#10;  &lt;/Property&gt;&#10;  &lt;Property Name=&quot;PersonalId&quot; Version=&quot;0&quot;&gt;&#10;    &lt;data&gt;kaA=&lt;/data&gt;&#10;    &lt;timestamp&gt;638991578096856784&lt;/timestamp&gt;&#10;  &lt;/Property&gt;&#10;&lt;/Properties&gt;"/>
  <p:tag name="EMPOWER_CHARTS_DATA_ID" val="854E0F4CF902405AB11AD9C7F8BEE1F1"/>
  <p:tag name="EMPOWER_DATA_LAST_WRITE" val="638991578107167405"/>
</p:tagLst>
</file>

<file path=ppt/tags/tag3.xml><?xml version="1.0" encoding="utf-8"?>
<p:tagLst xmlns:a="http://schemas.openxmlformats.org/drawingml/2006/main" xmlns:r="http://schemas.openxmlformats.org/officeDocument/2006/relationships" xmlns:p="http://schemas.openxmlformats.org/presentationml/2006/main">
  <p:tag name="RUNTIME_ID" val="94c2a7eb-9699-4337-b3ba-b8e978fd4f50"/>
  <p:tag name="C8B0F8BD03534719A7F6A42246420219-0" val="&lt;Properties&gt;&#10;  &lt;Property Name=&quot;LinkDataList&quot; Version=&quot;1&quot;&gt;&#10;    &lt;data&gt;kA==&lt;/data&gt;&#10;    &lt;timestamp&gt;638991578097106629&lt;/timestamp&gt;&#10;  &lt;/Property&gt;&#10;  &lt;Property Name=&quot;PersonalId&quot; Version=&quot;0&quot;&gt;&#10;    &lt;data&gt;kaA=&lt;/data&gt;&#10;    &lt;timestamp&gt;638991578097162138&lt;/timestamp&gt;&#10;  &lt;/Property&gt;&#10;&lt;/Properties&gt;"/>
  <p:tag name="EMPOWER_CHARTS_DATA_ID" val="C8B0F8BD03534719A7F6A42246420219"/>
  <p:tag name="EMPOWER_DATA_LAST_WRITE" val="638991578107321379"/>
</p:tagLst>
</file>

<file path=ppt/tags/tag4.xml><?xml version="1.0" encoding="utf-8"?>
<p:tagLst xmlns:a="http://schemas.openxmlformats.org/drawingml/2006/main" xmlns:r="http://schemas.openxmlformats.org/officeDocument/2006/relationships" xmlns:p="http://schemas.openxmlformats.org/presentationml/2006/main">
  <p:tag name="RUNTIME_ID" val="a0b68537-6dd5-41b6-bb24-128847dbe859"/>
  <p:tag name="854E0F4CF902405AB11AD9C7F8BEE1F1-0" val="&lt;Properties&gt;&#10;  &lt;Property Name=&quot;LinkDataList&quot; Version=&quot;1&quot;&gt;&#10;    &lt;data&gt;kA==&lt;/data&gt;&#10;    &lt;timestamp&gt;638991578096753794&lt;/timestamp&gt;&#10;  &lt;/Property&gt;&#10;  &lt;Property Name=&quot;PersonalId&quot; Version=&quot;0&quot;&gt;&#10;    &lt;data&gt;kaA=&lt;/data&gt;&#10;    &lt;timestamp&gt;638991578096856784&lt;/timestamp&gt;&#10;  &lt;/Property&gt;&#10;&lt;/Properties&gt;"/>
  <p:tag name="EMPOWER_CHARTS_DATA_ID" val="854E0F4CF902405AB11AD9C7F8BEE1F1"/>
  <p:tag name="EMPOWER_DATA_LAST_WRITE" val="638991578107167405"/>
</p:tagLst>
</file>

<file path=ppt/tags/tag5.xml><?xml version="1.0" encoding="utf-8"?>
<p:tagLst xmlns:a="http://schemas.openxmlformats.org/drawingml/2006/main" xmlns:r="http://schemas.openxmlformats.org/officeDocument/2006/relationships" xmlns:p="http://schemas.openxmlformats.org/presentationml/2006/main">
  <p:tag name="RUNTIME_ID" val="94c2a7eb-9699-4337-b3ba-b8e978fd4f50"/>
  <p:tag name="C8B0F8BD03534719A7F6A42246420219-0" val="&lt;Properties&gt;&#10;  &lt;Property Name=&quot;LinkDataList&quot; Version=&quot;1&quot;&gt;&#10;    &lt;data&gt;kA==&lt;/data&gt;&#10;    &lt;timestamp&gt;638991578097106629&lt;/timestamp&gt;&#10;  &lt;/Property&gt;&#10;  &lt;Property Name=&quot;PersonalId&quot; Version=&quot;0&quot;&gt;&#10;    &lt;data&gt;kaA=&lt;/data&gt;&#10;    &lt;timestamp&gt;638991578097162138&lt;/timestamp&gt;&#10;  &lt;/Property&gt;&#10;&lt;/Properties&gt;"/>
  <p:tag name="EMPOWER_CHARTS_DATA_ID" val="C8B0F8BD03534719A7F6A42246420219"/>
  <p:tag name="EMPOWER_DATA_LAST_WRITE" val="638991578107321379"/>
</p:tagLst>
</file>

<file path=ppt/tags/tag6.xml><?xml version="1.0" encoding="utf-8"?>
<p:tagLst xmlns:a="http://schemas.openxmlformats.org/drawingml/2006/main" xmlns:r="http://schemas.openxmlformats.org/officeDocument/2006/relationships" xmlns:p="http://schemas.openxmlformats.org/presentationml/2006/main">
  <p:tag name="RUNTIME_ID" val="bd7cf4fe-8d77-477a-95bf-675998b8a871"/>
  <p:tag name="CD5D46C51A3442AAAC7DF36721DA8E6A-0" val="&lt;Properties&gt;&#10;  &lt;Property Name=&quot;LinkDataList&quot; Version=&quot;1&quot;&gt;&#10;    &lt;data&gt;kA==&lt;/data&gt;&#10;    &lt;timestamp&gt;638991578453658674&lt;/timestamp&gt;&#10;  &lt;/Property&gt;&#10;  &lt;Property Name=&quot;PersonalId&quot; Version=&quot;0&quot;&gt;&#10;    &lt;data&gt;kaA=&lt;/data&gt;&#10;    &lt;timestamp&gt;638991578453730258&lt;/timestamp&gt;&#10;  &lt;/Property&gt;&#10;&lt;/Properties&gt;"/>
  <p:tag name="EMPOWER_CHARTS_DATA_ID" val="CD5D46C51A3442AAAC7DF36721DA8E6A"/>
  <p:tag name="EMPOWER_DATA_LAST_WRITE" val="638991578463894317"/>
</p:tagLst>
</file>

<file path=ppt/tags/tag7.xml><?xml version="1.0" encoding="utf-8"?>
<p:tagLst xmlns:a="http://schemas.openxmlformats.org/drawingml/2006/main" xmlns:r="http://schemas.openxmlformats.org/officeDocument/2006/relationships" xmlns:p="http://schemas.openxmlformats.org/presentationml/2006/main">
  <p:tag name="RUNTIME_ID" val="5e48ee64-9ac0-4d37-99a6-4814d0ea0399"/>
  <p:tag name="7E3E3B75512B4AF59391F03F799D7293-0" val="&lt;Properties&gt;&#10;  &lt;Property Name=&quot;LinkDataList&quot; Version=&quot;1&quot;&gt;&#10;    &lt;data&gt;kA==&lt;/data&gt;&#10;    &lt;timestamp&gt;638991578453530089&lt;/timestamp&gt;&#10;  &lt;/Property&gt;&#10;  &lt;Property Name=&quot;PersonalId&quot; Version=&quot;0&quot;&gt;&#10;    &lt;data&gt;kaA=&lt;/data&gt;&#10;    &lt;timestamp&gt;638991578453530089&lt;/timestamp&gt;&#10;  &lt;/Property&gt;&#10;&lt;/Properties&gt;"/>
  <p:tag name="EMPOWER_CHARTS_DATA_ID" val="7E3E3B75512B4AF59391F03F799D7293"/>
  <p:tag name="EMPOWER_DATA_LAST_WRITE" val="638991578463941260"/>
</p:tagLst>
</file>

<file path=ppt/tags/tag8.xml><?xml version="1.0" encoding="utf-8"?>
<p:tagLst xmlns:a="http://schemas.openxmlformats.org/drawingml/2006/main" xmlns:r="http://schemas.openxmlformats.org/officeDocument/2006/relationships" xmlns:p="http://schemas.openxmlformats.org/presentationml/2006/main">
  <p:tag name="RUNTIME_ID" val="cbff24e9-83ec-4ce2-a039-68c2045efc61"/>
  <p:tag name="7BB1E3548B3B4F30A859341DCF87F743-0" val="&lt;Properties&gt;&#10;  &lt;Property Name=&quot;LinkDataList&quot; Version=&quot;1&quot;&gt;&#10;    &lt;data&gt;kA==&lt;/data&gt;&#10;    &lt;timestamp&gt;638991578990124622&lt;/timestamp&gt;&#10;  &lt;/Property&gt;&#10;  &lt;Property Name=&quot;PersonalId&quot; Version=&quot;0&quot;&gt;&#10;    &lt;data&gt;kaA=&lt;/data&gt;&#10;    &lt;timestamp&gt;638991578990124622&lt;/timestamp&gt;&#10;  &lt;/Property&gt;&#10;&lt;/Properties&gt;"/>
  <p:tag name="EMPOWER_CHARTS_DATA_ID" val="7BB1E3548B3B4F30A859341DCF87F743"/>
  <p:tag name="EMPOWER_DATA_LAST_WRITE" val="638991579000219709"/>
</p:tagLst>
</file>

<file path=ppt/tags/tag9.xml><?xml version="1.0" encoding="utf-8"?>
<p:tagLst xmlns:a="http://schemas.openxmlformats.org/drawingml/2006/main" xmlns:r="http://schemas.openxmlformats.org/officeDocument/2006/relationships" xmlns:p="http://schemas.openxmlformats.org/presentationml/2006/main">
  <p:tag name="RUNTIME_ID" val="b28e8993-6568-4058-aa8f-33a3ac65820b"/>
  <p:tag name="DE219313CE1E4FA4B2E354D74656BACF-0" val="&lt;Properties&gt;&#10;  &lt;Property Name=&quot;LinkDataList&quot; Version=&quot;1&quot;&gt;&#10;    &lt;data&gt;kA==&lt;/data&gt;&#10;    &lt;timestamp&gt;638991578975485229&lt;/timestamp&gt;&#10;  &lt;/Property&gt;&#10;  &lt;Property Name=&quot;PersonalId&quot; Version=&quot;0&quot;&gt;&#10;    &lt;data&gt;kaA=&lt;/data&gt;&#10;    &lt;timestamp&gt;638991578975530780&lt;/timestamp&gt;&#10;  &lt;/Property&gt;&#10;&lt;/Properties&gt;"/>
  <p:tag name="EMPOWER_CHARTS_DATA_ID" val="DE219313CE1E4FA4B2E354D74656BACF"/>
  <p:tag name="EMPOWER_DATA_LAST_WRITE" val="63899157898589639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812797BF20807547A8ED3ABE7C97F3C7" ma:contentTypeVersion="10" ma:contentTypeDescription="Ein neues Dokument erstellen." ma:contentTypeScope="" ma:versionID="f335c27059991197f5f211f37a9349d7">
  <xsd:schema xmlns:xsd="http://www.w3.org/2001/XMLSchema" xmlns:xs="http://www.w3.org/2001/XMLSchema" xmlns:p="http://schemas.microsoft.com/office/2006/metadata/properties" xmlns:ns2="e4048a1e-0bca-4ee1-8070-9fd2b31ee107" xmlns:ns3="ff9291c6-69d0-4393-8175-fccc011ea20e" targetNamespace="http://schemas.microsoft.com/office/2006/metadata/properties" ma:root="true" ma:fieldsID="f1d1969f60fcf5d8fc74e1448fd3ace1" ns2:_="" ns3:_="">
    <xsd:import namespace="e4048a1e-0bca-4ee1-8070-9fd2b31ee107"/>
    <xsd:import namespace="ff9291c6-69d0-4393-8175-fccc011ea20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048a1e-0bca-4ee1-8070-9fd2b31ee10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Bildmarkierungen" ma:readOnly="false" ma:fieldId="{5cf76f15-5ced-4ddc-b409-7134ff3c332f}" ma:taxonomyMulti="true" ma:sspId="76d556bb-94f8-49f9-83d7-36fe9985fb6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f9291c6-69d0-4393-8175-fccc011ea20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3099735-900f-40a6-a7ee-c35342565d14}" ma:internalName="TaxCatchAll" ma:showField="CatchAllData" ma:web="ff9291c6-69d0-4393-8175-fccc011ea20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f9291c6-69d0-4393-8175-fccc011ea20e" xsi:nil="true"/>
    <lcf76f155ced4ddcb4097134ff3c332f xmlns="e4048a1e-0bca-4ee1-8070-9fd2b31ee10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57D0062-D862-4C0C-845E-AF17C4773D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4048a1e-0bca-4ee1-8070-9fd2b31ee107"/>
    <ds:schemaRef ds:uri="ff9291c6-69d0-4393-8175-fccc011ea20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3BF73C1-639D-477C-BDB7-F12A97797172}">
  <ds:schemaRefs>
    <ds:schemaRef ds:uri="http://schemas.microsoft.com/sharepoint/v3/contenttype/forms"/>
  </ds:schemaRefs>
</ds:datastoreItem>
</file>

<file path=customXml/itemProps3.xml><?xml version="1.0" encoding="utf-8"?>
<ds:datastoreItem xmlns:ds="http://schemas.openxmlformats.org/officeDocument/2006/customXml" ds:itemID="{3A969DDA-813E-4F78-B1E8-8C7FB3F672A6}">
  <ds:schemaRefs>
    <ds:schemaRef ds:uri="http://schemas.microsoft.com/office/2006/metadata/properties"/>
    <ds:schemaRef ds:uri="http://schemas.microsoft.com/office/infopath/2007/PartnerControls"/>
    <ds:schemaRef ds:uri="ff9291c6-69d0-4393-8175-fccc011ea20e"/>
    <ds:schemaRef ds:uri="e4048a1e-0bca-4ee1-8070-9fd2b31ee107"/>
  </ds:schemaRefs>
</ds:datastoreItem>
</file>

<file path=docMetadata/LabelInfo.xml><?xml version="1.0" encoding="utf-8"?>
<clbl:labelList xmlns:clbl="http://schemas.microsoft.com/office/2020/mipLabelMetadata">
  <clbl:label id="{681dcdd7-3e43-49fb-ac1e-2321f7e63421}" enabled="1" method="Standard" siteId="{1321633e-f6b9-44e2-a44f-59b9d264ecb7}" contentBits="2" removed="0"/>
</clbl:labelList>
</file>

<file path=docProps/app.xml><?xml version="1.0" encoding="utf-8"?>
<Properties xmlns="http://schemas.openxmlformats.org/officeDocument/2006/extended-properties" xmlns:vt="http://schemas.openxmlformats.org/officeDocument/2006/docPropsVTypes">
  <TotalTime>0</TotalTime>
  <Words>835</Words>
  <Application>Microsoft Office PowerPoint</Application>
  <PresentationFormat>Breedbeeld</PresentationFormat>
  <Paragraphs>65</Paragraphs>
  <Slides>4</Slides>
  <Notes>4</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4</vt:i4>
      </vt:variant>
    </vt:vector>
  </HeadingPairs>
  <TitlesOfParts>
    <vt:vector size="9" baseType="lpstr">
      <vt:lpstr>Aptos</vt:lpstr>
      <vt:lpstr>Aptos Display</vt:lpstr>
      <vt:lpstr>Arial</vt:lpstr>
      <vt:lpstr>Montserrat</vt:lpstr>
      <vt:lpstr>Office Theme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2</cp:revision>
  <dcterms:created xsi:type="dcterms:W3CDTF">2025-05-26T07:48:38Z</dcterms:created>
  <dcterms:modified xsi:type="dcterms:W3CDTF">2026-04-08T14:42:35Z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0x010100812797BF20807547A8ED3ABE7C97F3C7</vt:lpwstr>
  </property>
  <property fmtid="{D5CDD505-2E9C-101B-9397-08002B2CF9AE}" pid="3" name="ClassificationContentMarkingFooterLocations">
    <vt:lpwstr>Office Theme:8</vt:lpwstr>
  </property>
  <property fmtid="{D5CDD505-2E9C-101B-9397-08002B2CF9AE}" pid="4" name="ClassificationContentMarkingFooterText">
    <vt:lpwstr>Intern gebruik</vt:lpwstr>
  </property>
</Properties>
</file>